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92" r:id="rId1"/>
  </p:sldMasterIdLst>
  <p:notesMasterIdLst>
    <p:notesMasterId r:id="rId22"/>
  </p:notesMasterIdLst>
  <p:handoutMasterIdLst>
    <p:handoutMasterId r:id="rId23"/>
  </p:handoutMasterIdLst>
  <p:sldIdLst>
    <p:sldId id="433" r:id="rId2"/>
    <p:sldId id="346" r:id="rId3"/>
    <p:sldId id="418" r:id="rId4"/>
    <p:sldId id="432" r:id="rId5"/>
    <p:sldId id="414" r:id="rId6"/>
    <p:sldId id="357" r:id="rId7"/>
    <p:sldId id="428" r:id="rId8"/>
    <p:sldId id="427" r:id="rId9"/>
    <p:sldId id="430" r:id="rId10"/>
    <p:sldId id="419" r:id="rId11"/>
    <p:sldId id="431" r:id="rId12"/>
    <p:sldId id="420" r:id="rId13"/>
    <p:sldId id="364" r:id="rId14"/>
    <p:sldId id="367" r:id="rId15"/>
    <p:sldId id="410" r:id="rId16"/>
    <p:sldId id="409" r:id="rId17"/>
    <p:sldId id="426" r:id="rId18"/>
    <p:sldId id="429" r:id="rId19"/>
    <p:sldId id="417" r:id="rId20"/>
    <p:sldId id="371" r:id="rId2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43CEFF"/>
    <a:srgbClr val="194AD5"/>
    <a:srgbClr val="001E0E"/>
    <a:srgbClr val="59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5" autoAdjust="0"/>
    <p:restoredTop sz="97513" autoAdjust="0"/>
  </p:normalViewPr>
  <p:slideViewPr>
    <p:cSldViewPr snapToGrid="0">
      <p:cViewPr varScale="1">
        <p:scale>
          <a:sx n="89" d="100"/>
          <a:sy n="89" d="100"/>
        </p:scale>
        <p:origin x="114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4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1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959425-EB4C-48D2-BCE6-965D9525AB4A}" type="datetimeFigureOut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21EFF1-994A-4AB9-A656-7A3180783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07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CEA40D-B5C4-45AC-8694-6DD8F0FE6667}" type="datetimeFigureOut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78375"/>
            <a:ext cx="5437187" cy="390842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2DBC41-5DA0-4921-9CE8-4631D1445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2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782A6-5B89-4CD6-B297-1B7D064CA4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3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B587BA-2BAE-47CA-AD3F-125360AE71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15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763" y="4953000"/>
            <a:ext cx="1219676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6959" y="4832896"/>
              <a:ext cx="7457041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C34B7C-AD60-4157-98EA-36B408696414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E288B2-BCF8-4F74-A31E-54D989F46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3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3228A-827E-4545-81B6-704060E78659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A0611-B620-414A-96C7-AD8BC670D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8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FA6D1-C728-4D89-91E1-9352F62281E6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A478-89B0-4474-AD90-195BD06C6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1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1294149" y="685803"/>
            <a:ext cx="10289680" cy="41909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BC32-50BC-40A7-AB04-619E078FD2DD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BC32-3AED-49AA-A024-60E2C5FDBB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4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B2D6-6777-4351-84E1-7F7CCFCDA0EA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3F5B-F4AE-4884-A904-ABFCFB0F4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8225" y="3005138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4600575" y="3005138"/>
            <a:ext cx="242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214962-16F5-4E60-9B48-3A917D78C77D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5B5FA-1B05-4453-8917-EF749A2A2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4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323FF-1330-4760-B8C8-0BCE54C7366C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A7F1-28C1-45DF-BCD2-ADE62DE4D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5FFDB-6EE3-43D8-8782-FFC069E3EEAA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5FD4CC-2A9F-4972-BAA0-807FD6FAF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3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8F60-CD7E-489D-8A37-AB8C20B0AF02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2372-AA61-4F10-93B8-7D8F5B749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5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B59D-077F-4A41-9CB9-9DB117F262A8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E1DB-DEEC-4955-9F43-8D4150181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1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8AED21-A2CA-4578-9F7C-06BF8E0A3EB3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29476A-5B05-4F05-8CED-09131EB9D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5163" y="5945188"/>
            <a:ext cx="6588125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238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1303000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B97EE9-2013-466C-B883-A87CFD250BB1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5D3E88-93A9-4E2D-ACB5-7E37DD7CAA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8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163" y="5945188"/>
            <a:ext cx="6588125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5" y="6408738"/>
            <a:ext cx="256063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32D013-6896-4A35-84BC-FBE75B57E021}" type="datetime1">
              <a:rPr lang="en-US"/>
              <a:pPr>
                <a:defRPr/>
              </a:pPr>
              <a:t>27-Jul-21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Clearcorp Dealing Systems (I) Ltd.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736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C6E9CD-8837-455C-AAF8-A7836618A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3" r:id="rId1"/>
    <p:sldLayoutId id="2147485946" r:id="rId2"/>
    <p:sldLayoutId id="2147485954" r:id="rId3"/>
    <p:sldLayoutId id="2147485947" r:id="rId4"/>
    <p:sldLayoutId id="2147485955" r:id="rId5"/>
    <p:sldLayoutId id="2147485948" r:id="rId6"/>
    <p:sldLayoutId id="2147485949" r:id="rId7"/>
    <p:sldLayoutId id="2147485956" r:id="rId8"/>
    <p:sldLayoutId id="2147485957" r:id="rId9"/>
    <p:sldLayoutId id="2147485950" r:id="rId10"/>
    <p:sldLayoutId id="2147485951" r:id="rId11"/>
    <p:sldLayoutId id="21474859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1622" y="5079824"/>
            <a:ext cx="4349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b="1" spc="-300" dirty="0" smtClean="0">
                <a:solidFill>
                  <a:srgbClr val="FF0000"/>
                </a:solidFill>
                <a:latin typeface="Arial Black" pitchFamily="34" charset="0"/>
              </a:rPr>
              <a:t>FX-Retail</a:t>
            </a:r>
            <a:endParaRPr lang="en-US" sz="6600" b="1" spc="-3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653" y="5992008"/>
            <a:ext cx="7594899" cy="86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337" y="2409225"/>
            <a:ext cx="3160528" cy="186156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653" y="0"/>
            <a:ext cx="7767020" cy="1775012"/>
          </a:xfrm>
        </p:spPr>
      </p:pic>
    </p:spTree>
    <p:extLst>
      <p:ext uri="{BB962C8B-B14F-4D97-AF65-F5344CB8AC3E}">
        <p14:creationId xmlns:p14="http://schemas.microsoft.com/office/powerpoint/2010/main" val="190315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52400" y="177800"/>
            <a:ext cx="11912600" cy="7127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sz="4000" u="sng" dirty="0">
                <a:solidFill>
                  <a:schemeClr val="accent2"/>
                </a:solidFill>
              </a:rPr>
              <a:t>Trading </a:t>
            </a:r>
            <a:r>
              <a:rPr lang="en-IN" sz="4000" u="sng" dirty="0" err="1" smtClean="0">
                <a:solidFill>
                  <a:schemeClr val="accent2"/>
                </a:solidFill>
              </a:rPr>
              <a:t>LiMiT</a:t>
            </a:r>
            <a:endParaRPr lang="en-US" sz="4000" u="sng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400" y="1324262"/>
            <a:ext cx="10490200" cy="433965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spAutoFit/>
          </a:bodyPr>
          <a:lstStyle/>
          <a:p>
            <a:pPr marL="109728" fontAlgn="auto">
              <a:spcAft>
                <a:spcPts val="0"/>
              </a:spcAft>
              <a:defRPr/>
            </a:pPr>
            <a:r>
              <a:rPr lang="en-IN" sz="2000" b="1" dirty="0" smtClean="0">
                <a:solidFill>
                  <a:schemeClr val="accent2"/>
                </a:solidFill>
              </a:rPr>
              <a:t>			</a:t>
            </a:r>
            <a:endParaRPr lang="en-IN" sz="2000" dirty="0"/>
          </a:p>
          <a:p>
            <a:pPr marL="723900" lvl="2" indent="-3683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en-IN" sz="1600" b="1" dirty="0" smtClean="0"/>
              <a:t>Limits are </a:t>
            </a:r>
            <a:r>
              <a:rPr lang="en-IN" sz="1600" b="1" dirty="0"/>
              <a:t>set by the Relationship </a:t>
            </a:r>
            <a:r>
              <a:rPr lang="en-IN" sz="1600" b="1" dirty="0" smtClean="0"/>
              <a:t>Bank for each customer </a:t>
            </a:r>
            <a:endParaRPr lang="en-IN" sz="1600" b="1" dirty="0"/>
          </a:p>
          <a:p>
            <a:pPr marL="1145286" lvl="2" indent="-28575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endParaRPr lang="en-IN" sz="1600" b="1" dirty="0"/>
          </a:p>
          <a:p>
            <a:pPr marL="723900" lvl="2" indent="-3683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en-IN" sz="1600" b="1" dirty="0" smtClean="0"/>
              <a:t>Limits are set in </a:t>
            </a:r>
            <a:r>
              <a:rPr lang="en-IN" sz="1600" b="1" dirty="0"/>
              <a:t>USD or INR </a:t>
            </a:r>
            <a:r>
              <a:rPr lang="en-IN" sz="1600" b="1" dirty="0" smtClean="0"/>
              <a:t>with a validity date</a:t>
            </a:r>
            <a:endParaRPr lang="en-IN" sz="1600" b="1" dirty="0"/>
          </a:p>
          <a:p>
            <a:pPr marL="723900" lvl="2" indent="-3683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endParaRPr lang="en-IN" sz="1600" b="1" dirty="0"/>
          </a:p>
          <a:p>
            <a:pPr marL="723900" lvl="2" indent="-3683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en-IN" sz="1600" b="1" dirty="0"/>
              <a:t>Limits can be set Instrument wise </a:t>
            </a:r>
            <a:r>
              <a:rPr lang="en-IN" sz="1600" b="1" dirty="0" smtClean="0"/>
              <a:t>or </a:t>
            </a:r>
            <a:r>
              <a:rPr lang="en-IN" sz="1600" b="1" dirty="0"/>
              <a:t>for All Instruments.</a:t>
            </a:r>
          </a:p>
          <a:p>
            <a:pPr marL="1145286" lvl="2" indent="-28575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endParaRPr lang="en-IN" sz="1600" b="1" dirty="0"/>
          </a:p>
          <a:p>
            <a:pPr marL="355600" lvl="2" fontAlgn="auto">
              <a:spcAft>
                <a:spcPts val="0"/>
              </a:spcAft>
              <a:buClr>
                <a:srgbClr val="FF0000"/>
              </a:buClr>
              <a:defRPr/>
            </a:pPr>
            <a:r>
              <a:rPr lang="en-IN" sz="2000" b="1" dirty="0" smtClean="0">
                <a:solidFill>
                  <a:schemeClr val="accent2"/>
                </a:solidFill>
              </a:rPr>
              <a:t>			               </a:t>
            </a:r>
            <a:r>
              <a:rPr lang="en-IN" sz="2000" b="1" u="sng" dirty="0" smtClean="0">
                <a:solidFill>
                  <a:schemeClr val="accent2"/>
                </a:solidFill>
              </a:rPr>
              <a:t>Types </a:t>
            </a:r>
            <a:r>
              <a:rPr lang="en-IN" sz="2000" b="1" u="sng" dirty="0">
                <a:solidFill>
                  <a:schemeClr val="accent2"/>
                </a:solidFill>
              </a:rPr>
              <a:t>of Limits </a:t>
            </a:r>
            <a:endParaRPr lang="en-IN" sz="2000" b="1" u="sng" dirty="0" smtClean="0">
              <a:solidFill>
                <a:schemeClr val="accent2"/>
              </a:solidFill>
            </a:endParaRPr>
          </a:p>
          <a:p>
            <a:pPr marL="355600" lvl="2" fontAlgn="auto">
              <a:spcAft>
                <a:spcPts val="0"/>
              </a:spcAft>
              <a:buClr>
                <a:srgbClr val="FF0000"/>
              </a:buClr>
              <a:defRPr/>
            </a:pPr>
            <a:endParaRPr lang="en-IN" sz="2000" b="1" u="sng" dirty="0"/>
          </a:p>
          <a:p>
            <a:pPr marL="1532318" lvl="3" indent="-5715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 smtClean="0"/>
              <a:t>BUY  		(</a:t>
            </a:r>
            <a:r>
              <a:rPr lang="en-IN" sz="2000" dirty="0"/>
              <a:t>Only Buy allowed)</a:t>
            </a:r>
          </a:p>
          <a:p>
            <a:pPr marL="1532318" lvl="3" indent="-5715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 smtClean="0"/>
              <a:t>SELL 		(</a:t>
            </a:r>
            <a:r>
              <a:rPr lang="en-IN" sz="2000" dirty="0"/>
              <a:t>Only Sell allowed)</a:t>
            </a:r>
          </a:p>
          <a:p>
            <a:pPr marL="1532318" lvl="3" indent="-5715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 smtClean="0"/>
              <a:t>Global </a:t>
            </a:r>
            <a:r>
              <a:rPr lang="en-IN" sz="2000" dirty="0"/>
              <a:t>Gross </a:t>
            </a:r>
            <a:r>
              <a:rPr lang="en-IN" sz="2000" dirty="0" smtClean="0"/>
              <a:t>	(</a:t>
            </a:r>
            <a:r>
              <a:rPr lang="en-IN" sz="2000" dirty="0"/>
              <a:t>Both Buy &amp;</a:t>
            </a:r>
            <a:r>
              <a:rPr lang="en-IN" sz="2000" dirty="0" smtClean="0"/>
              <a:t> </a:t>
            </a:r>
            <a:r>
              <a:rPr lang="en-IN" sz="2000" dirty="0"/>
              <a:t>Sell allowed on Gross basis)</a:t>
            </a:r>
          </a:p>
          <a:p>
            <a:pPr marL="1532318" lvl="3" indent="-5715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Net Limit </a:t>
            </a:r>
            <a:r>
              <a:rPr lang="en-IN" sz="2000" dirty="0" smtClean="0"/>
              <a:t>		(</a:t>
            </a:r>
            <a:r>
              <a:rPr lang="en-IN" sz="2000" dirty="0"/>
              <a:t>Both Buy &amp;</a:t>
            </a:r>
            <a:r>
              <a:rPr lang="en-IN" sz="2000" dirty="0" smtClean="0"/>
              <a:t> </a:t>
            </a:r>
            <a:r>
              <a:rPr lang="en-IN" sz="2000" dirty="0"/>
              <a:t>Sell allowed on Net basis)</a:t>
            </a:r>
          </a:p>
          <a:p>
            <a:pPr marL="1246568" lvl="3" indent="-28575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endParaRPr lang="en-IN" sz="2000" dirty="0"/>
          </a:p>
          <a:p>
            <a:pPr marL="723900" lvl="2" indent="-368300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en-IN" sz="2000" dirty="0"/>
              <a:t>Facility to the Customer to make an online request for revision/setting of new Limits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(I) Ltd. </a:t>
            </a:r>
          </a:p>
        </p:txBody>
      </p:sp>
      <p:pic>
        <p:nvPicPr>
          <p:cNvPr id="18437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92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162007"/>
              </p:ext>
            </p:extLst>
          </p:nvPr>
        </p:nvGraphicFramePr>
        <p:xfrm>
          <a:off x="774700" y="1766094"/>
          <a:ext cx="10744200" cy="2920206"/>
        </p:xfrm>
        <a:graphic>
          <a:graphicData uri="http://schemas.openxmlformats.org/drawingml/2006/table">
            <a:tbl>
              <a:tblPr/>
              <a:tblGrid>
                <a:gridCol w="3357047"/>
                <a:gridCol w="3902102"/>
                <a:gridCol w="3485051"/>
              </a:tblGrid>
              <a:tr h="5943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Exporter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EEFC Credit/FX Turnover /Inward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Remittances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SELL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1370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pperplate Gothic Bold"/>
                        </a:rPr>
                        <a:t>I</a:t>
                      </a:r>
                      <a:r>
                        <a:rPr lang="en-IN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mporter</a:t>
                      </a:r>
                      <a:endParaRPr lang="en-IN" sz="28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Against FD/ FX 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Turnover/LC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BUY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LiMiTs</a:t>
            </a:r>
            <a:endParaRPr lang="en-IN" u="sng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Clearcorp Dealing Systems (I) Ltd.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7400" y="5119757"/>
            <a:ext cx="10782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2" fontAlgn="auto">
              <a:spcAft>
                <a:spcPts val="0"/>
              </a:spcAft>
              <a:buClr>
                <a:srgbClr val="FF0000"/>
              </a:buClr>
              <a:defRPr/>
            </a:pPr>
            <a:r>
              <a:rPr lang="en-IN" sz="2000" dirty="0" smtClean="0"/>
              <a:t>* Facility available </a:t>
            </a:r>
            <a:r>
              <a:rPr lang="en-IN" sz="2000" dirty="0"/>
              <a:t>to the Customer to make an online request for revision/setting of new </a:t>
            </a:r>
            <a:r>
              <a:rPr lang="en-IN" sz="2000" dirty="0" smtClean="0"/>
              <a:t>Limits.</a:t>
            </a:r>
            <a:endParaRPr lang="en-IN" sz="2000" dirty="0"/>
          </a:p>
        </p:txBody>
      </p:sp>
      <p:pic>
        <p:nvPicPr>
          <p:cNvPr id="8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3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52400" y="182563"/>
            <a:ext cx="11874500" cy="655637"/>
          </a:xfrm>
        </p:spPr>
        <p:txBody>
          <a:bodyPr>
            <a:normAutofit fontScale="90000"/>
          </a:bodyPr>
          <a:lstStyle/>
          <a:p>
            <a:pPr marL="109728" algn="ctr" fontAlgn="auto">
              <a:spcAft>
                <a:spcPts val="0"/>
              </a:spcAft>
              <a:defRPr/>
            </a:pPr>
            <a:r>
              <a:rPr lang="en-IN" altLang="en-US" u="sng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Mark-up or Margin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6773" y="1009070"/>
            <a:ext cx="10626725" cy="5101397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IN" altLang="en-US" b="1" dirty="0">
              <a:solidFill>
                <a:schemeClr val="accent2"/>
              </a:solidFill>
            </a:endParaRPr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IN" altLang="en-US" dirty="0"/>
              <a:t>The Bank can set the </a:t>
            </a:r>
            <a:r>
              <a:rPr lang="en-IN" altLang="en-US" dirty="0" smtClean="0"/>
              <a:t>Mark-up </a:t>
            </a:r>
            <a:r>
              <a:rPr lang="en-IN" altLang="en-US" dirty="0"/>
              <a:t>for the Customer in </a:t>
            </a:r>
            <a:r>
              <a:rPr lang="en-IN" altLang="en-US" dirty="0" smtClean="0"/>
              <a:t>“</a:t>
            </a:r>
            <a:r>
              <a:rPr lang="en-IN" altLang="en-US" b="1" i="1" dirty="0" err="1" smtClean="0">
                <a:solidFill>
                  <a:schemeClr val="accent2"/>
                </a:solidFill>
              </a:rPr>
              <a:t>Paise</a:t>
            </a:r>
            <a:r>
              <a:rPr lang="en-IN" altLang="en-US" b="1" dirty="0" smtClean="0"/>
              <a:t>”</a:t>
            </a:r>
            <a:r>
              <a:rPr lang="en-IN" altLang="en-US" dirty="0" smtClean="0"/>
              <a:t> </a:t>
            </a:r>
            <a:r>
              <a:rPr lang="en-IN" altLang="en-US" dirty="0"/>
              <a:t>or </a:t>
            </a:r>
            <a:r>
              <a:rPr lang="en-IN" altLang="en-US" dirty="0" smtClean="0"/>
              <a:t>“</a:t>
            </a:r>
            <a:r>
              <a:rPr lang="en-IN" altLang="en-US" b="1" i="1" dirty="0" smtClean="0">
                <a:solidFill>
                  <a:schemeClr val="accent2"/>
                </a:solidFill>
              </a:rPr>
              <a:t>Percentage</a:t>
            </a:r>
            <a:r>
              <a:rPr lang="en-IN" altLang="en-US" b="1" dirty="0" smtClean="0"/>
              <a:t>”</a:t>
            </a:r>
            <a:r>
              <a:rPr lang="en-IN" altLang="en-US" dirty="0" smtClean="0"/>
              <a:t> </a:t>
            </a:r>
            <a:r>
              <a:rPr lang="en-IN" altLang="en-US" dirty="0"/>
              <a:t>terms </a:t>
            </a:r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US" altLang="en-US" dirty="0" smtClean="0"/>
              <a:t>Comparative </a:t>
            </a:r>
            <a:r>
              <a:rPr lang="en-US" altLang="en-US" b="1" dirty="0" smtClean="0">
                <a:solidFill>
                  <a:schemeClr val="accent2"/>
                </a:solidFill>
              </a:rPr>
              <a:t>Mark-up</a:t>
            </a:r>
            <a:r>
              <a:rPr lang="en-US" altLang="en-US" dirty="0" smtClean="0"/>
              <a:t> view for multiple banks </a:t>
            </a:r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 smtClean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 smtClean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 smtClean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 smtClean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 smtClean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dirty="0" smtClean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IN" altLang="en-US" dirty="0"/>
          </a:p>
          <a:p>
            <a:pPr marL="907542" lvl="1" indent="-28575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IN" altLang="en-US" dirty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(I) Ltd. </a:t>
            </a:r>
          </a:p>
        </p:txBody>
      </p:sp>
      <p:pic>
        <p:nvPicPr>
          <p:cNvPr id="19461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63881"/>
              </p:ext>
            </p:extLst>
          </p:nvPr>
        </p:nvGraphicFramePr>
        <p:xfrm>
          <a:off x="1036634" y="2160663"/>
          <a:ext cx="10287001" cy="3578098"/>
        </p:xfrm>
        <a:graphic>
          <a:graphicData uri="http://schemas.openxmlformats.org/drawingml/2006/table">
            <a:tbl>
              <a:tblPr/>
              <a:tblGrid>
                <a:gridCol w="2394503"/>
                <a:gridCol w="2180470"/>
                <a:gridCol w="1409055"/>
                <a:gridCol w="2229520"/>
                <a:gridCol w="2073453"/>
              </a:tblGrid>
              <a:tr h="6509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IN" sz="3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Mark-up or Margin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270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USD </a:t>
                      </a:r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Margin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</a:t>
                      </a:r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Amount Rs.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Exporter - SELL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74.85 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0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Importer- BUY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 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64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</a:t>
            </a:r>
            <a:r>
              <a:rPr lang="en-US" altLang="en-US" dirty="0" err="1" smtClean="0">
                <a:solidFill>
                  <a:srgbClr val="000000"/>
                </a:solidFill>
              </a:rPr>
              <a:t>ndia</a:t>
            </a:r>
            <a:r>
              <a:rPr lang="en-US" altLang="en-US" dirty="0" smtClean="0">
                <a:solidFill>
                  <a:srgbClr val="000000"/>
                </a:solidFill>
              </a:rPr>
              <a:t>) Ltd. </a:t>
            </a:r>
          </a:p>
        </p:txBody>
      </p:sp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1371600" y="373063"/>
            <a:ext cx="8763000" cy="10525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sz="4600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FX-Retail – </a:t>
            </a:r>
            <a:r>
              <a:rPr lang="en-IN" sz="4600" u="sng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Key </a:t>
            </a:r>
            <a:r>
              <a:rPr lang="en-IN" sz="4600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Features</a:t>
            </a:r>
            <a:r>
              <a:rPr lang="en-IN" sz="4600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/>
            </a:r>
            <a:br>
              <a:rPr lang="en-IN" sz="4600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</a:br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028700" y="924838"/>
            <a:ext cx="9601200" cy="535531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algn="ctr" fontAlgn="auto">
              <a:spcAft>
                <a:spcPts val="0"/>
              </a:spcAft>
              <a:buClr>
                <a:srgbClr val="FF0000"/>
              </a:buClr>
              <a:defRPr/>
            </a:pPr>
            <a:endParaRPr lang="en-IN" sz="3600" b="1" u="sng" dirty="0" smtClean="0"/>
          </a:p>
          <a:p>
            <a:pPr algn="ctr" fontAlgn="auto">
              <a:spcAft>
                <a:spcPts val="0"/>
              </a:spcAft>
              <a:buClr>
                <a:srgbClr val="FF0000"/>
              </a:buClr>
              <a:defRPr/>
            </a:pPr>
            <a:r>
              <a:rPr lang="en-IN" sz="3600" b="1" u="sng" dirty="0" smtClean="0">
                <a:solidFill>
                  <a:srgbClr val="C00000"/>
                </a:solidFill>
              </a:rPr>
              <a:t>Aggregation</a:t>
            </a:r>
          </a:p>
          <a:p>
            <a:pPr marL="876300" indent="-342900" algn="just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IN" altLang="en-US" sz="2800" dirty="0" smtClean="0"/>
          </a:p>
          <a:p>
            <a:pPr marL="876300" indent="-342900" algn="just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altLang="en-US" sz="2800" dirty="0" smtClean="0"/>
              <a:t>Orders </a:t>
            </a:r>
            <a:r>
              <a:rPr lang="en-IN" altLang="en-US" sz="2800" dirty="0"/>
              <a:t>at the same price </a:t>
            </a:r>
            <a:r>
              <a:rPr lang="en-IN" altLang="en-US" sz="2800" dirty="0" smtClean="0"/>
              <a:t>placed in the FX-Retail platform are </a:t>
            </a:r>
            <a:r>
              <a:rPr lang="en-IN" altLang="en-US" sz="2800" dirty="0"/>
              <a:t>aggregated to Interbank M</a:t>
            </a:r>
            <a:r>
              <a:rPr lang="en-IN" altLang="en-US" sz="2800" dirty="0" smtClean="0"/>
              <a:t>arket </a:t>
            </a:r>
            <a:r>
              <a:rPr lang="en-IN" altLang="en-US" sz="2800" dirty="0"/>
              <a:t>lot size and </a:t>
            </a:r>
            <a:r>
              <a:rPr lang="en-IN" altLang="en-US" sz="2800" dirty="0" smtClean="0"/>
              <a:t>are traded at </a:t>
            </a:r>
            <a:r>
              <a:rPr lang="en-IN" altLang="en-US" sz="2800" b="1" u="sng" dirty="0" smtClean="0">
                <a:solidFill>
                  <a:srgbClr val="C00000"/>
                </a:solidFill>
              </a:rPr>
              <a:t>Interbank Market </a:t>
            </a:r>
            <a:r>
              <a:rPr lang="en-IN" altLang="en-US" sz="2800" b="1" u="sng" dirty="0" smtClean="0">
                <a:solidFill>
                  <a:srgbClr val="C00000"/>
                </a:solidFill>
              </a:rPr>
              <a:t>Rate</a:t>
            </a:r>
            <a:r>
              <a:rPr lang="en-IN" altLang="en-US" sz="2800" b="1" dirty="0" smtClean="0">
                <a:solidFill>
                  <a:srgbClr val="C00000"/>
                </a:solidFill>
              </a:rPr>
              <a:t> (IBR)</a:t>
            </a:r>
            <a:endParaRPr lang="en-IN" altLang="en-US" sz="2800" b="1" dirty="0">
              <a:solidFill>
                <a:srgbClr val="C00000"/>
              </a:solidFill>
            </a:endParaRPr>
          </a:p>
          <a:p>
            <a:pPr marL="876300" indent="-342900" algn="just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IN" altLang="en-US" sz="2800" dirty="0"/>
          </a:p>
          <a:p>
            <a:pPr marL="876300" indent="-342900" algn="just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altLang="en-US" sz="2800" dirty="0"/>
              <a:t>Aggregated orders are </a:t>
            </a:r>
            <a:r>
              <a:rPr lang="en-IN" altLang="en-US" sz="2800" dirty="0" smtClean="0"/>
              <a:t>simultaneously available </a:t>
            </a:r>
            <a:r>
              <a:rPr lang="en-IN" altLang="en-US" sz="2800" dirty="0"/>
              <a:t>for matching </a:t>
            </a:r>
            <a:r>
              <a:rPr lang="en-IN" altLang="en-US" sz="2800" dirty="0" smtClean="0"/>
              <a:t>in </a:t>
            </a:r>
            <a:r>
              <a:rPr lang="en-IN" altLang="en-US" sz="2800" dirty="0"/>
              <a:t>the Interbank </a:t>
            </a:r>
            <a:r>
              <a:rPr lang="en-IN" altLang="en-US" sz="2800" dirty="0" smtClean="0"/>
              <a:t>market as well as in the Customer market.</a:t>
            </a:r>
            <a:endParaRPr lang="en-IN" altLang="en-US" sz="2800" dirty="0"/>
          </a:p>
          <a:p>
            <a:pPr marL="876300" indent="-342900" algn="just" fontAlgn="auto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IN" altLang="en-US" sz="2800" dirty="0"/>
          </a:p>
          <a:p>
            <a:pPr>
              <a:defRPr/>
            </a:pPr>
            <a:endParaRPr lang="en-US" dirty="0"/>
          </a:p>
        </p:txBody>
      </p:sp>
      <p:pic>
        <p:nvPicPr>
          <p:cNvPr id="22533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(India) Ltd. </a:t>
            </a:r>
          </a:p>
        </p:txBody>
      </p:sp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619125" y="342900"/>
            <a:ext cx="9515475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u="sng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Aggregation</a:t>
            </a:r>
            <a:r>
              <a:rPr lang="en-IN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" y="3813692"/>
            <a:ext cx="90773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IN" altLang="en-US" b="1" dirty="0" smtClean="0">
                <a:solidFill>
                  <a:srgbClr val="C00000"/>
                </a:solidFill>
              </a:rPr>
              <a:t>                 2. Interbank Trade &amp; Price </a:t>
            </a:r>
            <a:r>
              <a:rPr lang="en-IN" altLang="en-US" b="1" dirty="0">
                <a:solidFill>
                  <a:srgbClr val="C00000"/>
                </a:solidFill>
              </a:rPr>
              <a:t>(</a:t>
            </a:r>
            <a:r>
              <a:rPr lang="en-IN" altLang="en-US" b="1" dirty="0" smtClean="0">
                <a:solidFill>
                  <a:srgbClr val="C00000"/>
                </a:solidFill>
              </a:rPr>
              <a:t>Orders </a:t>
            </a:r>
            <a:r>
              <a:rPr lang="en-IN" altLang="en-US" b="1" dirty="0">
                <a:solidFill>
                  <a:srgbClr val="C00000"/>
                </a:solidFill>
              </a:rPr>
              <a:t>placed </a:t>
            </a:r>
            <a:r>
              <a:rPr lang="en-IN" altLang="en-US" b="1" dirty="0" smtClean="0">
                <a:solidFill>
                  <a:srgbClr val="C00000"/>
                </a:solidFill>
              </a:rPr>
              <a:t>By Bank Treasury Dealer)</a:t>
            </a:r>
            <a:endParaRPr lang="en-I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00882"/>
              </p:ext>
            </p:extLst>
          </p:nvPr>
        </p:nvGraphicFramePr>
        <p:xfrm>
          <a:off x="1312433" y="4324910"/>
          <a:ext cx="8631668" cy="1389201"/>
        </p:xfrm>
        <a:graphic>
          <a:graphicData uri="http://schemas.openxmlformats.org/drawingml/2006/table">
            <a:tbl>
              <a:tblPr/>
              <a:tblGrid>
                <a:gridCol w="2695851"/>
                <a:gridCol w="1310826"/>
                <a:gridCol w="4624991"/>
              </a:tblGrid>
              <a:tr h="35691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Buy Quantity </a:t>
                      </a: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Buy Price </a:t>
                      </a: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Buy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Quantity </a:t>
                      </a: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618116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Mio USD </a:t>
                      </a:r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BANK- A)</a:t>
                      </a:r>
                    </a:p>
                    <a:p>
                      <a:pPr algn="l" rtl="0" fontAlgn="t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USD 0.50 Mio CCIL (Aggregated Order)</a:t>
                      </a: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4140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FX-CLEAR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Bank Terminal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USD 0.50 Mio CCIL (Aggregated Order) </a:t>
                      </a:r>
                    </a:p>
                  </a:txBody>
                  <a:tcPr marL="8659" marR="8659" marT="86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60762"/>
              </p:ext>
            </p:extLst>
          </p:nvPr>
        </p:nvGraphicFramePr>
        <p:xfrm>
          <a:off x="1288074" y="1656240"/>
          <a:ext cx="8656026" cy="1779588"/>
        </p:xfrm>
        <a:graphic>
          <a:graphicData uri="http://schemas.openxmlformats.org/drawingml/2006/table">
            <a:tbl>
              <a:tblPr/>
              <a:tblGrid>
                <a:gridCol w="1535612"/>
                <a:gridCol w="7120414"/>
              </a:tblGrid>
              <a:tr h="28297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Sell Price </a:t>
                      </a: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Sell Quantity </a:t>
                      </a: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8297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USD 200,000 (Customer of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Bank - B)          </a:t>
                      </a:r>
                      <a:r>
                        <a:rPr kumimoji="0" lang="en-US" sz="1800" b="0" i="0" u="none" strike="noStrike" kern="1200" dirty="0" smtClean="0">
                          <a:solidFill>
                            <a:srgbClr val="FFFF00"/>
                          </a:solidFill>
                          <a:latin typeface="Arial"/>
                          <a:ea typeface="+mn-ea"/>
                          <a:cs typeface="+mn-cs"/>
                        </a:rPr>
                        <a:t>FX-R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etail </a:t>
                      </a:r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33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USD 250,000 (Customer of Bank - C)          </a:t>
                      </a:r>
                      <a:r>
                        <a:rPr kumimoji="0" lang="en-US" sz="1800" b="0" i="0" u="none" strike="noStrike" kern="1200" dirty="0" smtClean="0">
                          <a:solidFill>
                            <a:srgbClr val="FFFF00"/>
                          </a:solidFill>
                          <a:latin typeface="Arial"/>
                          <a:ea typeface="+mn-ea"/>
                          <a:cs typeface="+mn-cs"/>
                        </a:rPr>
                        <a:t>FX-R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etail  </a:t>
                      </a:r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297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USD 250,000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 Bank - C)     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FX-CLEAR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Bank Terminal </a:t>
                      </a:r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33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USD 300,000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 Bank - D)                             </a:t>
                      </a:r>
                      <a:r>
                        <a:rPr kumimoji="0" lang="en-US" sz="1800" b="0" i="0" u="none" strike="noStrike" kern="1200" dirty="0" smtClean="0">
                          <a:solidFill>
                            <a:srgbClr val="FFFF00"/>
                          </a:solidFill>
                          <a:latin typeface="Arial"/>
                          <a:ea typeface="+mn-ea"/>
                          <a:cs typeface="+mn-cs"/>
                        </a:rPr>
                        <a:t>FX-R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etail  </a:t>
                      </a:r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8659" marR="8659" marT="865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3618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41400" y="941866"/>
            <a:ext cx="924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IN" altLang="en-US" b="1" dirty="0"/>
          </a:p>
          <a:p>
            <a:pPr algn="ctr"/>
            <a:r>
              <a:rPr lang="en-IN" altLang="en-US" b="1" dirty="0" smtClean="0">
                <a:solidFill>
                  <a:srgbClr val="C00000"/>
                </a:solidFill>
              </a:rPr>
              <a:t>1. Customer Orders &amp; Bank Orders on FX-Retail Platform (Market - 74.50)</a:t>
            </a:r>
            <a:endParaRPr lang="en-I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691313" y="6459538"/>
            <a:ext cx="31337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 (India)  Ltd. </a:t>
            </a:r>
          </a:p>
        </p:txBody>
      </p:sp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720725" y="258763"/>
            <a:ext cx="9515475" cy="10525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u="sng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FX-Retail </a:t>
            </a:r>
            <a:r>
              <a:rPr lang="en-IN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– </a:t>
            </a:r>
            <a:r>
              <a:rPr lang="en-IN" u="sng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Key F</a:t>
            </a:r>
            <a:r>
              <a:rPr lang="en-IN" u="sng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eatures</a:t>
            </a:r>
            <a:r>
              <a:rPr lang="en-IN" u="sng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/>
            </a:r>
            <a:br>
              <a:rPr lang="en-IN" u="sng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</a:br>
            <a:r>
              <a:rPr lang="en-IN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3175" y="910218"/>
            <a:ext cx="9918700" cy="59477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 anchorCtr="1">
            <a:spAutoFit/>
          </a:bodyPr>
          <a:lstStyle/>
          <a:p>
            <a:pPr marL="0" lvl="1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IN" sz="2400" b="1" u="sng" dirty="0">
                <a:solidFill>
                  <a:srgbClr val="C00000"/>
                </a:solidFill>
              </a:rPr>
              <a:t>Market </a:t>
            </a:r>
            <a:r>
              <a:rPr lang="en-IN" sz="2400" b="1" u="sng" dirty="0" smtClean="0">
                <a:solidFill>
                  <a:srgbClr val="C00000"/>
                </a:solidFill>
              </a:rPr>
              <a:t>Data</a:t>
            </a:r>
            <a:endParaRPr lang="en-IN" sz="2400" b="1" u="sng" dirty="0">
              <a:solidFill>
                <a:srgbClr val="C00000"/>
              </a:solidFill>
            </a:endParaRPr>
          </a:p>
          <a:p>
            <a:pPr marL="69037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Market Watch - </a:t>
            </a:r>
            <a:r>
              <a:rPr lang="en-IN" sz="2400" dirty="0" smtClean="0"/>
              <a:t> Cash</a:t>
            </a:r>
            <a:r>
              <a:rPr lang="en-IN" sz="2400" dirty="0"/>
              <a:t>, Tom, Spot and Interbank Market Watch </a:t>
            </a:r>
          </a:p>
          <a:p>
            <a:pPr marL="2633472" lvl="6">
              <a:spcBef>
                <a:spcPts val="324"/>
              </a:spcBef>
              <a:buClr>
                <a:srgbClr val="FF0000"/>
              </a:buClr>
              <a:defRPr/>
            </a:pPr>
            <a:r>
              <a:rPr lang="en-IN" sz="2400" dirty="0"/>
              <a:t>- </a:t>
            </a:r>
            <a:r>
              <a:rPr lang="en-IN" sz="2400" dirty="0" smtClean="0"/>
              <a:t>  Forward </a:t>
            </a:r>
            <a:r>
              <a:rPr lang="en-IN" sz="2400" dirty="0"/>
              <a:t>instruments </a:t>
            </a:r>
            <a:r>
              <a:rPr lang="en-IN" sz="2400" dirty="0" smtClean="0"/>
              <a:t>up to </a:t>
            </a:r>
            <a:r>
              <a:rPr lang="en-IN" sz="2400" dirty="0"/>
              <a:t>13 months </a:t>
            </a:r>
          </a:p>
          <a:p>
            <a:pPr marL="69037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Market </a:t>
            </a:r>
            <a:r>
              <a:rPr lang="en-IN" sz="2400" dirty="0" smtClean="0"/>
              <a:t>Depth </a:t>
            </a:r>
            <a:r>
              <a:rPr lang="en-IN" sz="2400" dirty="0"/>
              <a:t>– </a:t>
            </a:r>
            <a:r>
              <a:rPr lang="en-IN" sz="2400" dirty="0" smtClean="0"/>
              <a:t> Customer </a:t>
            </a:r>
            <a:r>
              <a:rPr lang="en-IN" sz="2400" dirty="0"/>
              <a:t>Spot and Interbank Spot</a:t>
            </a:r>
          </a:p>
          <a:p>
            <a:pPr marL="69037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IN" sz="2400" b="1" u="sng" dirty="0"/>
          </a:p>
          <a:p>
            <a:pPr marL="0" lvl="1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IN" sz="2400" b="1" u="sng" dirty="0">
                <a:solidFill>
                  <a:srgbClr val="C00000"/>
                </a:solidFill>
              </a:rPr>
              <a:t>Reports </a:t>
            </a:r>
            <a:r>
              <a:rPr lang="en-IN" sz="2400" b="1" u="sng" dirty="0" smtClean="0">
                <a:solidFill>
                  <a:srgbClr val="C00000"/>
                </a:solidFill>
              </a:rPr>
              <a:t>(Downloadable </a:t>
            </a:r>
            <a:r>
              <a:rPr lang="en-IN" sz="2400" b="1" u="sng" dirty="0">
                <a:solidFill>
                  <a:srgbClr val="C00000"/>
                </a:solidFill>
              </a:rPr>
              <a:t>in .</a:t>
            </a:r>
            <a:r>
              <a:rPr lang="en-IN" sz="2400" b="1" u="sng" dirty="0" err="1">
                <a:solidFill>
                  <a:srgbClr val="C00000"/>
                </a:solidFill>
              </a:rPr>
              <a:t>csv</a:t>
            </a:r>
            <a:r>
              <a:rPr lang="en-IN" sz="2400" b="1" u="sng" dirty="0">
                <a:solidFill>
                  <a:srgbClr val="C00000"/>
                </a:solidFill>
              </a:rPr>
              <a:t> </a:t>
            </a:r>
            <a:r>
              <a:rPr lang="en-IN" sz="2400" b="1" u="sng" dirty="0" smtClean="0">
                <a:solidFill>
                  <a:srgbClr val="C00000"/>
                </a:solidFill>
              </a:rPr>
              <a:t>&amp; Excel Formats)</a:t>
            </a:r>
            <a:endParaRPr lang="en-IN" sz="2400" b="1" u="sng" dirty="0">
              <a:solidFill>
                <a:srgbClr val="C00000"/>
              </a:solidFill>
            </a:endParaRPr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Deal Ticket </a:t>
            </a:r>
            <a:r>
              <a:rPr lang="en-IN" sz="2400" dirty="0" smtClean="0"/>
              <a:t>for Customer record </a:t>
            </a:r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 smtClean="0"/>
              <a:t>Order </a:t>
            </a:r>
            <a:r>
              <a:rPr lang="en-IN" sz="2400" dirty="0"/>
              <a:t>status report</a:t>
            </a:r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Market </a:t>
            </a:r>
            <a:r>
              <a:rPr lang="en-IN" sz="2400" dirty="0" smtClean="0"/>
              <a:t>Movement</a:t>
            </a:r>
            <a:endParaRPr lang="en-IN" sz="2400" dirty="0"/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Trade Report at the end of day (email)</a:t>
            </a:r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Trades to be Settled Report</a:t>
            </a:r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 smtClean="0"/>
              <a:t>Mark-up </a:t>
            </a:r>
            <a:r>
              <a:rPr lang="en-IN" sz="2400" dirty="0"/>
              <a:t>Report</a:t>
            </a:r>
          </a:p>
          <a:p>
            <a:pPr marL="736092" lvl="1" indent="-3429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400" dirty="0"/>
              <a:t>Historical Order &amp;</a:t>
            </a:r>
            <a:r>
              <a:rPr lang="en-IN" sz="2400" dirty="0" smtClean="0"/>
              <a:t> </a:t>
            </a:r>
            <a:r>
              <a:rPr lang="en-IN" sz="2400" dirty="0"/>
              <a:t>Trade </a:t>
            </a:r>
            <a:r>
              <a:rPr lang="en-IN" sz="2400" dirty="0" smtClean="0"/>
              <a:t>Data </a:t>
            </a:r>
            <a:endParaRPr lang="en-IN" sz="2400" dirty="0"/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IN" dirty="0"/>
          </a:p>
          <a:p>
            <a:pPr>
              <a:defRPr/>
            </a:pPr>
            <a:endParaRPr lang="en-US" dirty="0"/>
          </a:p>
        </p:txBody>
      </p:sp>
      <p:pic>
        <p:nvPicPr>
          <p:cNvPr id="25605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(India) Ltd. </a:t>
            </a:r>
          </a:p>
        </p:txBody>
      </p:sp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619125" y="373063"/>
            <a:ext cx="9515475" cy="10525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FX-Retail – </a:t>
            </a:r>
            <a:r>
              <a:rPr lang="en-IN" u="sng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Key </a:t>
            </a:r>
            <a:r>
              <a:rPr lang="en-IN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Features</a:t>
            </a:r>
            <a:r>
              <a:rPr lang="en-IN" sz="3200" dirty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en-IN" sz="3200" dirty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980407" y="970692"/>
            <a:ext cx="7720012" cy="494750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anchor="ctr" anchorCtr="1">
            <a:spAutoFit/>
          </a:bodyPr>
          <a:lstStyle/>
          <a:p>
            <a:pPr marL="177800" fontAlgn="auto">
              <a:spcAft>
                <a:spcPts val="0"/>
              </a:spcAft>
              <a:buClr>
                <a:srgbClr val="FF0000"/>
              </a:buClr>
              <a:defRPr/>
            </a:pPr>
            <a:r>
              <a:rPr lang="en-IN" sz="2800" b="1" u="sng" dirty="0">
                <a:solidFill>
                  <a:srgbClr val="C00000"/>
                </a:solidFill>
              </a:rPr>
              <a:t>SMS </a:t>
            </a:r>
            <a:r>
              <a:rPr lang="en-IN" sz="2800" b="1" u="sng" dirty="0" smtClean="0">
                <a:solidFill>
                  <a:srgbClr val="C00000"/>
                </a:solidFill>
              </a:rPr>
              <a:t>Alert</a:t>
            </a:r>
            <a:r>
              <a:rPr lang="en-IN" sz="2800" b="1" u="sng" dirty="0" smtClean="0"/>
              <a:t> </a:t>
            </a:r>
            <a:endParaRPr lang="en-IN" sz="2800" b="1" u="sng" dirty="0" smtClean="0"/>
          </a:p>
          <a:p>
            <a:pPr marL="177800" fontAlgn="auto">
              <a:spcAft>
                <a:spcPts val="0"/>
              </a:spcAft>
              <a:buClr>
                <a:srgbClr val="FF0000"/>
              </a:buClr>
              <a:defRPr/>
            </a:pPr>
            <a:endParaRPr lang="en-IN" sz="2800" b="1" u="sng" dirty="0"/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Customer Registration</a:t>
            </a:r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Login One time Password (OTP)</a:t>
            </a:r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Trade </a:t>
            </a:r>
            <a:r>
              <a:rPr lang="en-IN" sz="2000" dirty="0" smtClean="0"/>
              <a:t>Details</a:t>
            </a:r>
            <a:endParaRPr lang="en-IN" sz="2000" dirty="0"/>
          </a:p>
          <a:p>
            <a:pPr marL="620713" lvl="3" indent="-442913" fontAlgn="auto">
              <a:spcAft>
                <a:spcPts val="0"/>
              </a:spcAft>
              <a:defRPr/>
            </a:pPr>
            <a:endParaRPr lang="en-IN" sz="2800" dirty="0"/>
          </a:p>
          <a:p>
            <a:pPr marL="177800" lvl="3" fontAlgn="auto">
              <a:spcAft>
                <a:spcPts val="0"/>
              </a:spcAft>
              <a:buClr>
                <a:srgbClr val="FF0000"/>
              </a:buClr>
              <a:buSzPct val="80000"/>
              <a:defRPr/>
            </a:pPr>
            <a:r>
              <a:rPr lang="en-IN" sz="2800" b="1" u="sng" dirty="0">
                <a:solidFill>
                  <a:srgbClr val="C00000"/>
                </a:solidFill>
              </a:rPr>
              <a:t>Email </a:t>
            </a:r>
            <a:r>
              <a:rPr lang="en-IN" sz="2800" b="1" u="sng" dirty="0" smtClean="0">
                <a:solidFill>
                  <a:srgbClr val="C00000"/>
                </a:solidFill>
              </a:rPr>
              <a:t>Alert</a:t>
            </a:r>
          </a:p>
          <a:p>
            <a:pPr marL="177800" lvl="3" fontAlgn="auto">
              <a:spcAft>
                <a:spcPts val="0"/>
              </a:spcAft>
              <a:buClr>
                <a:srgbClr val="FF0000"/>
              </a:buClr>
              <a:buSzPct val="80000"/>
              <a:defRPr/>
            </a:pPr>
            <a:endParaRPr lang="en-IN" sz="2800" b="1" u="sng" dirty="0">
              <a:solidFill>
                <a:srgbClr val="C00000"/>
              </a:solidFill>
            </a:endParaRPr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User credentials on Registration</a:t>
            </a:r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 smtClean="0"/>
              <a:t>Limit </a:t>
            </a:r>
            <a:r>
              <a:rPr lang="en-IN" sz="2000" dirty="0"/>
              <a:t>expiry information to Bank and Customer</a:t>
            </a:r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Trades </a:t>
            </a:r>
            <a:r>
              <a:rPr lang="en-IN" sz="2000" dirty="0" smtClean="0"/>
              <a:t>Details </a:t>
            </a:r>
            <a:r>
              <a:rPr lang="en-IN" sz="2000" dirty="0"/>
              <a:t>(at </a:t>
            </a:r>
            <a:r>
              <a:rPr lang="en-IN" sz="2000" dirty="0" smtClean="0"/>
              <a:t>End </a:t>
            </a:r>
            <a:r>
              <a:rPr lang="en-IN" sz="2000" dirty="0"/>
              <a:t>of </a:t>
            </a:r>
            <a:r>
              <a:rPr lang="en-IN" sz="2000" dirty="0" smtClean="0"/>
              <a:t>Day</a:t>
            </a:r>
            <a:r>
              <a:rPr lang="en-IN" sz="2000" dirty="0"/>
              <a:t>)</a:t>
            </a:r>
          </a:p>
          <a:p>
            <a:pPr marL="620713" lvl="1" indent="-442913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000" dirty="0"/>
              <a:t>Status </a:t>
            </a:r>
            <a:r>
              <a:rPr lang="en-IN" sz="2000" dirty="0" smtClean="0"/>
              <a:t>Updates</a:t>
            </a:r>
            <a:endParaRPr lang="en-IN" sz="2000" dirty="0"/>
          </a:p>
          <a:p>
            <a:pPr>
              <a:defRPr/>
            </a:pPr>
            <a:endParaRPr lang="en-US" dirty="0"/>
          </a:p>
        </p:txBody>
      </p:sp>
      <p:pic>
        <p:nvPicPr>
          <p:cNvPr id="24581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2113" lvl="1" indent="0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None/>
            </a:pPr>
            <a:r>
              <a:rPr lang="en-IN" sz="2000" b="1" dirty="0" smtClean="0"/>
              <a:t>Visit  </a:t>
            </a:r>
            <a:r>
              <a:rPr lang="en-IN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</a:rPr>
              <a:t>www.fxretail.co.in </a:t>
            </a:r>
          </a:p>
          <a:p>
            <a:pPr lvl="1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Font typeface="Wingdings" pitchFamily="2" charset="2"/>
              <a:buChar char="ü"/>
            </a:pPr>
            <a:endParaRPr lang="en-IN" sz="2000" b="1" dirty="0"/>
          </a:p>
          <a:p>
            <a:pPr marL="392113" lvl="1" indent="0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None/>
            </a:pPr>
            <a:r>
              <a:rPr lang="en-IN" sz="2000" b="1" dirty="0" smtClean="0"/>
              <a:t> Fill Name</a:t>
            </a:r>
            <a:r>
              <a:rPr lang="en-IN" sz="2000" b="1" dirty="0"/>
              <a:t>, Address, Email id, Mobile Number ,PAN etc</a:t>
            </a:r>
            <a:r>
              <a:rPr lang="en-IN" sz="2000" b="1" dirty="0" smtClean="0"/>
              <a:t>.</a:t>
            </a:r>
          </a:p>
          <a:p>
            <a:pPr lvl="1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Font typeface="Wingdings" pitchFamily="2" charset="2"/>
              <a:buChar char="ü"/>
            </a:pPr>
            <a:endParaRPr lang="en-IN" sz="2000" b="1" dirty="0"/>
          </a:p>
          <a:p>
            <a:pPr marL="392113" lvl="1" indent="0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None/>
            </a:pPr>
            <a:r>
              <a:rPr lang="en-IN" sz="2000" b="1" dirty="0" smtClean="0"/>
              <a:t> Select </a:t>
            </a:r>
            <a:r>
              <a:rPr lang="en-IN" sz="2000" b="1" dirty="0"/>
              <a:t>the </a:t>
            </a:r>
            <a:r>
              <a:rPr lang="en-IN" sz="2000" b="1" dirty="0" smtClean="0"/>
              <a:t>Bank &amp; </a:t>
            </a:r>
            <a:r>
              <a:rPr lang="en-IN" sz="2000" b="1" dirty="0"/>
              <a:t>Accept </a:t>
            </a:r>
            <a:r>
              <a:rPr lang="en-IN" sz="2000" b="1" dirty="0" smtClean="0"/>
              <a:t>Terms </a:t>
            </a:r>
            <a:r>
              <a:rPr lang="en-IN" sz="2000" b="1" dirty="0"/>
              <a:t>&amp; Conditions </a:t>
            </a:r>
            <a:endParaRPr lang="en-IN" sz="2000" b="1" dirty="0" smtClean="0"/>
          </a:p>
          <a:p>
            <a:pPr lvl="1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Font typeface="Wingdings" pitchFamily="2" charset="2"/>
              <a:buChar char="ü"/>
            </a:pPr>
            <a:endParaRPr lang="en-IN" sz="2000" b="1" dirty="0"/>
          </a:p>
          <a:p>
            <a:pPr marL="392113" lvl="1" indent="0" algn="ctr" eaLnBrk="1" hangingPunct="1">
              <a:lnSpc>
                <a:spcPct val="150000"/>
              </a:lnSpc>
              <a:buClr>
                <a:srgbClr val="FF0000"/>
              </a:buClr>
              <a:buSzPct val="68000"/>
              <a:buNone/>
            </a:pPr>
            <a:r>
              <a:rPr lang="en-IN" sz="2000" b="1" dirty="0" smtClean="0"/>
              <a:t> Submit  Application </a:t>
            </a:r>
            <a:r>
              <a:rPr lang="en-IN" sz="2000" b="1" dirty="0"/>
              <a:t>for Registration </a:t>
            </a:r>
            <a:r>
              <a:rPr lang="en-IN" sz="2000" b="1" dirty="0" smtClean="0"/>
              <a:t>to Bank</a:t>
            </a:r>
            <a:endParaRPr lang="en-IN" sz="2000" b="1" dirty="0"/>
          </a:p>
          <a:p>
            <a:pPr lvl="1" algn="ctr" eaLnBrk="1" hangingPunct="1">
              <a:buClr>
                <a:srgbClr val="FF0000"/>
              </a:buClr>
              <a:buSzPct val="68000"/>
              <a:buFont typeface="Wingdings" pitchFamily="2" charset="2"/>
              <a:buChar char="ü"/>
            </a:pPr>
            <a:endParaRPr lang="en-US" sz="2000" b="1" u="sng" dirty="0" smtClean="0"/>
          </a:p>
          <a:p>
            <a:pPr marL="392113" lvl="1" indent="0" algn="ctr" eaLnBrk="1" hangingPunct="1">
              <a:buClr>
                <a:srgbClr val="FF0000"/>
              </a:buClr>
              <a:buSzPct val="68000"/>
              <a:buNone/>
            </a:pPr>
            <a:r>
              <a:rPr lang="en-US" sz="2000" b="1" dirty="0" smtClean="0"/>
              <a:t> Receive the </a:t>
            </a:r>
            <a:r>
              <a:rPr lang="en-US" sz="2000" b="1" dirty="0">
                <a:solidFill>
                  <a:srgbClr val="C00000"/>
                </a:solidFill>
              </a:rPr>
              <a:t>L</a:t>
            </a:r>
            <a:r>
              <a:rPr lang="en-US" sz="2000" b="1" dirty="0" smtClean="0">
                <a:solidFill>
                  <a:srgbClr val="C00000"/>
                </a:solidFill>
              </a:rPr>
              <a:t>ogin id &amp; password </a:t>
            </a:r>
            <a:r>
              <a:rPr lang="en-US" sz="2000" b="1" dirty="0" smtClean="0"/>
              <a:t>thru email</a:t>
            </a:r>
            <a:endParaRPr lang="en-IN" sz="2000" b="1" dirty="0"/>
          </a:p>
          <a:p>
            <a:pPr algn="ctr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  </a:t>
            </a:r>
            <a:r>
              <a:rPr lang="en-IN" sz="4400" u="sng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Simple </a:t>
            </a:r>
            <a:r>
              <a:rPr lang="en-IN" sz="4400" u="sng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Customer</a:t>
            </a:r>
            <a:r>
              <a:rPr lang="en-IN" sz="4400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en-IN" sz="4400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Registration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Clearcorp Dealing Systems (I) Ltd.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6367921" y="3223133"/>
            <a:ext cx="80994" cy="3380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own Arrow 11"/>
          <p:cNvSpPr/>
          <p:nvPr/>
        </p:nvSpPr>
        <p:spPr>
          <a:xfrm>
            <a:off x="6393321" y="4191000"/>
            <a:ext cx="80994" cy="30734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6406021" y="5130916"/>
            <a:ext cx="80994" cy="23090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6367921" y="2194433"/>
            <a:ext cx="80994" cy="3380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2946400" y="1612900"/>
            <a:ext cx="6794500" cy="495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2946400" y="2618805"/>
            <a:ext cx="6794500" cy="495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2946400" y="3632136"/>
            <a:ext cx="6794500" cy="495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2946400" y="4574605"/>
            <a:ext cx="6794500" cy="495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2946400" y="5410200"/>
            <a:ext cx="6794500" cy="495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1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3300" y="1212850"/>
            <a:ext cx="10528300" cy="5219700"/>
          </a:xfrm>
          <a:prstGeom prst="rect">
            <a:avLst/>
          </a:prstGeom>
        </p:spPr>
        <p:txBody>
          <a:bodyPr/>
          <a:lstStyle/>
          <a:p>
            <a:pPr marL="109537" indent="0" algn="ctr">
              <a:buClr>
                <a:srgbClr val="FF0000"/>
              </a:buClr>
              <a:buNone/>
              <a:defRPr/>
            </a:pPr>
            <a:r>
              <a:rPr lang="en-IN" sz="3200" b="1" u="sng" dirty="0" smtClean="0">
                <a:solidFill>
                  <a:srgbClr val="C00000"/>
                </a:solidFill>
              </a:rPr>
              <a:t>One time Registration charges</a:t>
            </a:r>
          </a:p>
          <a:p>
            <a:pPr marL="639763" lvl="2" indent="-284163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800" dirty="0" smtClean="0"/>
              <a:t>Individual Customer		: Rs 300 (plus GST)</a:t>
            </a:r>
          </a:p>
          <a:p>
            <a:pPr marL="622300" lvl="2" indent="-2667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800" dirty="0" smtClean="0"/>
              <a:t>Non- individual Customer	: Rs 1000 (plus GST)</a:t>
            </a:r>
          </a:p>
          <a:p>
            <a:pPr marL="355600" lvl="2" indent="0">
              <a:buClr>
                <a:srgbClr val="FF0000"/>
              </a:buClr>
              <a:buFont typeface="Arial" charset="0"/>
              <a:buNone/>
              <a:defRPr/>
            </a:pPr>
            <a:endParaRPr lang="en-IN" sz="2400" dirty="0" smtClean="0"/>
          </a:p>
          <a:p>
            <a:pPr marL="109537" indent="0" algn="ctr">
              <a:buClr>
                <a:srgbClr val="FF0000"/>
              </a:buClr>
              <a:buNone/>
              <a:defRPr/>
            </a:pPr>
            <a:r>
              <a:rPr lang="en-IN" sz="3200" b="1" u="sng" dirty="0">
                <a:solidFill>
                  <a:srgbClr val="C00000"/>
                </a:solidFill>
              </a:rPr>
              <a:t>Transaction charges</a:t>
            </a:r>
          </a:p>
          <a:p>
            <a:pPr marL="622300" lvl="4" indent="-266700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800" dirty="0" smtClean="0"/>
              <a:t>Charges </a:t>
            </a:r>
            <a:r>
              <a:rPr lang="en-IN" sz="2800" dirty="0"/>
              <a:t>for trades </a:t>
            </a:r>
            <a:r>
              <a:rPr lang="en-I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to USD 50,000 </a:t>
            </a:r>
            <a:r>
              <a:rPr lang="en-IN" sz="2800" dirty="0"/>
              <a:t>per </a:t>
            </a:r>
            <a:r>
              <a:rPr lang="en-IN" sz="2800" dirty="0" smtClean="0"/>
              <a:t>day - 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</a:t>
            </a:r>
            <a:endParaRPr lang="en-IN" sz="2800" b="1" dirty="0"/>
          </a:p>
          <a:p>
            <a:pPr marL="622300" lvl="4" indent="-266700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IN" sz="2800" dirty="0" smtClean="0"/>
              <a:t>0.0004% on the entire INR value of the trade (plus GST)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876300" y="361950"/>
            <a:ext cx="10972800" cy="5715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marL="109538" algn="ctr" eaLnBrk="1" fontAlgn="auto" hangingPunct="1">
              <a:spcAft>
                <a:spcPts val="0"/>
              </a:spcAft>
              <a:defRPr/>
            </a:pPr>
            <a:r>
              <a:rPr lang="en-IN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Fees</a:t>
            </a:r>
            <a:r>
              <a:rPr lang="en-IN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IN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Charges</a:t>
            </a:r>
            <a:endParaRPr lang="en-IN" u="sng" dirty="0">
              <a:solidFill>
                <a:srgbClr val="00B0F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pic>
        <p:nvPicPr>
          <p:cNvPr id="4" name="Picture 4" descr="logo_1909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" y="6070600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06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87400" y="279400"/>
            <a:ext cx="10974388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b="1" u="sng" dirty="0" smtClean="0">
                <a:solidFill>
                  <a:srgbClr val="00B0F0"/>
                </a:solidFill>
              </a:rPr>
              <a:t>FX-Retail Support</a:t>
            </a:r>
            <a:r>
              <a:rPr lang="en-IN" sz="4800" dirty="0" smtClean="0">
                <a:solidFill>
                  <a:srgbClr val="00B0F0"/>
                </a:solidFill>
              </a:rPr>
              <a:t/>
            </a:r>
            <a:br>
              <a:rPr lang="en-IN" sz="4800" dirty="0" smtClean="0">
                <a:solidFill>
                  <a:srgbClr val="00B0F0"/>
                </a:solidFill>
              </a:rPr>
            </a:br>
            <a:endParaRPr lang="en-IN" sz="4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6613" y="1574800"/>
            <a:ext cx="11126787" cy="41783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IN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Toll Free: 	</a:t>
            </a:r>
            <a:r>
              <a:rPr lang="en-I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1800-266-2109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IN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Phone:</a:t>
            </a:r>
            <a:r>
              <a:rPr lang="en-I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	022-61546313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IN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Email :   	</a:t>
            </a:r>
            <a:r>
              <a:rPr lang="en-IN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supportfxretail@ccilindia.co.in</a:t>
            </a:r>
            <a:r>
              <a:rPr lang="en-I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1701800" indent="-1701800">
              <a:lnSpc>
                <a:spcPct val="150000"/>
              </a:lnSpc>
              <a:buFont typeface="Arial" charset="0"/>
              <a:buNone/>
              <a:defRPr/>
            </a:pPr>
            <a:r>
              <a:rPr lang="en-IN" sz="4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Website:</a:t>
            </a:r>
            <a:r>
              <a:rPr lang="en-I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4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I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en-IN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</a:rPr>
              <a:t>www.fxretail.co.in</a:t>
            </a:r>
          </a:p>
          <a:p>
            <a:pPr marL="1701800" indent="-1701800">
              <a:buFont typeface="Arial" charset="0"/>
              <a:buNone/>
              <a:defRPr/>
            </a:pPr>
            <a:r>
              <a:rPr lang="en-I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Clearcorp Dealing Systems (I) Ltd. </a:t>
            </a:r>
          </a:p>
        </p:txBody>
      </p:sp>
      <p:pic>
        <p:nvPicPr>
          <p:cNvPr id="5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59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1104900" y="1574800"/>
            <a:ext cx="10934700" cy="2667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-300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spc="-3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pc="-3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pc="-300" dirty="0" smtClean="0">
                <a:solidFill>
                  <a:srgbClr val="001E0E"/>
                </a:solidFill>
                <a:latin typeface="Arial Black" pitchFamily="34" charset="0"/>
              </a:rPr>
              <a:t> </a:t>
            </a:r>
            <a:r>
              <a:rPr lang="en-US" sz="10700" spc="-300" dirty="0" smtClean="0">
                <a:solidFill>
                  <a:srgbClr val="C00000"/>
                </a:solidFill>
                <a:latin typeface="Arial Black" pitchFamily="34" charset="0"/>
              </a:rPr>
              <a:t>F</a:t>
            </a:r>
            <a:r>
              <a:rPr lang="en-US" sz="10700" spc="-300" dirty="0" smtClean="0">
                <a:solidFill>
                  <a:srgbClr val="C00000"/>
                </a:solidFill>
                <a:latin typeface="Copperplate Gothic Bold" pitchFamily="34" charset="0"/>
              </a:rPr>
              <a:t>X</a:t>
            </a:r>
            <a:r>
              <a:rPr lang="en-US" sz="10700" spc="-300" dirty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en-US" sz="7300" spc="-3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8900" spc="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Retail</a:t>
            </a:r>
            <a:r>
              <a:rPr lang="en-US" sz="6700" spc="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6700" spc="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7300" spc="66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7300" spc="66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400" spc="-300" dirty="0" err="1">
                <a:solidFill>
                  <a:srgbClr val="C00000"/>
                </a:solidFill>
                <a:latin typeface="Arial Black" pitchFamily="34" charset="0"/>
              </a:rPr>
              <a:t>Forex</a:t>
            </a:r>
            <a:r>
              <a:rPr lang="en-US" sz="4400" spc="-3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4400" spc="-300" dirty="0" smtClean="0">
                <a:solidFill>
                  <a:srgbClr val="C00000"/>
                </a:solidFill>
                <a:latin typeface="Arial Black" pitchFamily="34" charset="0"/>
              </a:rPr>
              <a:t>Trading Platform</a:t>
            </a:r>
            <a:r>
              <a:rPr lang="en-US" sz="4900" spc="-3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900" spc="-3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en-US" sz="4900" spc="-3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49"/>
            <a:ext cx="12192000" cy="106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4" y="438150"/>
            <a:ext cx="5629725" cy="415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4600" y="4610100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 initiative by RBI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6500" y="1968500"/>
            <a:ext cx="8953500" cy="1862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ea typeface="Yu Gothic UI Light" pitchFamily="34" charset="-128"/>
                <a:cs typeface="Andalus" panose="02020603050405020304" pitchFamily="18" charset="-78"/>
              </a:rPr>
              <a:t>Thanks </a:t>
            </a:r>
            <a:endParaRPr lang="en-US" sz="11500" b="1" i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ea typeface="Yu Gothic UI Light" pitchFamily="34" charset="-128"/>
              <a:cs typeface="Andalus" panose="02020603050405020304" pitchFamily="18" charset="-78"/>
            </a:endParaRPr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6602413" y="6459538"/>
            <a:ext cx="31337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(India) Ltd. </a:t>
            </a:r>
          </a:p>
        </p:txBody>
      </p:sp>
      <p:pic>
        <p:nvPicPr>
          <p:cNvPr id="35844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11277600" cy="787400"/>
          </a:xfrm>
        </p:spPr>
        <p:txBody>
          <a:bodyPr anchor="ctr">
            <a:normAutofit/>
          </a:bodyPr>
          <a:lstStyle/>
          <a:p>
            <a:r>
              <a:rPr lang="en-US" sz="3200" b="1" u="sng" dirty="0" smtClean="0">
                <a:solidFill>
                  <a:srgbClr val="00B0F0"/>
                </a:solidFill>
                <a:latin typeface="Lucida Sans" pitchFamily="34" charset="0"/>
              </a:rPr>
              <a:t>The Clearing Corporation of India Limited  - </a:t>
            </a:r>
            <a:r>
              <a:rPr lang="en-US" sz="4000" u="sng" dirty="0" err="1" smtClean="0">
                <a:solidFill>
                  <a:schemeClr val="accent2"/>
                </a:solidFill>
                <a:latin typeface="Lucida Sans" pitchFamily="34" charset="0"/>
              </a:rPr>
              <a:t>CCiL</a:t>
            </a:r>
            <a:endParaRPr lang="en-US" sz="4000" u="sng" dirty="0" smtClean="0">
              <a:solidFill>
                <a:schemeClr val="accent2"/>
              </a:solidFill>
              <a:latin typeface="Lucida Sans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1163" y="825500"/>
            <a:ext cx="11379200" cy="5956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Incorporated in April 2001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Subsidiaries - </a:t>
            </a: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Clearcorp Dealing Systems (India) Ltd. &amp; Legal Entity Identifier (India) Ltd.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Promoted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by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Banks , Financial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Institutions &amp; Primary Dealers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Active Market Domains -  Gilts,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Money Market,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Foreign Exchange  &amp; Derivatives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Markets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defRPr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en-US" sz="1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GiLTS</a:t>
            </a: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Market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CCP for all Outright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G-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Secs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Money Market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	CCP for all Market Repos 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en-US" sz="1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Forex</a:t>
            </a: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Market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CCP for Inter – Bank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Forex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Trades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Derivatives	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CCP for INR/USD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Forward Trades, IRS &amp;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FRA Trades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Trading Platforms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:	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Forex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, G-Sec, Money Market and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Derivatives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sz="1800" b="1" dirty="0"/>
          </a:p>
          <a:p>
            <a:pPr marL="109537" indent="0" eaLnBrk="1" hangingPunct="1">
              <a:lnSpc>
                <a:spcPct val="150000"/>
              </a:lnSpc>
              <a:buNone/>
              <a:defRPr/>
            </a:pPr>
            <a:endParaRPr lang="en-US" sz="1800" b="1" dirty="0" smtClean="0"/>
          </a:p>
        </p:txBody>
      </p:sp>
      <p:sp>
        <p:nvSpPr>
          <p:cNvPr id="16388" name="Slide Number Placeholder 3"/>
          <p:cNvSpPr txBox="1">
            <a:spLocks/>
          </p:cNvSpPr>
          <p:nvPr/>
        </p:nvSpPr>
        <p:spPr bwMode="auto">
          <a:xfrm>
            <a:off x="11485563" y="6305550"/>
            <a:ext cx="60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="1" dirty="0"/>
          </a:p>
        </p:txBody>
      </p:sp>
      <p:sp>
        <p:nvSpPr>
          <p:cNvPr id="1638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Clearcorp Dealing Systems (I) Ltd. </a:t>
            </a:r>
          </a:p>
        </p:txBody>
      </p:sp>
      <p:pic>
        <p:nvPicPr>
          <p:cNvPr id="6" name="Picture 4" descr="logo_1909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63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7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86" y="0"/>
            <a:ext cx="11441113" cy="6858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 smtClean="0">
                <a:solidFill>
                  <a:srgbClr val="C00000"/>
                </a:solidFill>
                <a:latin typeface="Berlin Sans FB" pitchFamily="34" charset="0"/>
              </a:rPr>
              <a:t>What is</a:t>
            </a:r>
          </a:p>
          <a:p>
            <a:pPr marL="0" indent="0" algn="ctr">
              <a:lnSpc>
                <a:spcPct val="150000"/>
              </a:lnSpc>
              <a:buFont typeface="Arial" charset="0"/>
              <a:buNone/>
            </a:pPr>
            <a:r>
              <a:rPr lang="en-US" sz="7200" b="1" dirty="0" smtClean="0">
                <a:solidFill>
                  <a:srgbClr val="0000FF"/>
                </a:solidFill>
                <a:latin typeface="Berlin Sans FB" pitchFamily="34" charset="0"/>
              </a:rPr>
              <a:t>FX-Retail</a:t>
            </a:r>
            <a:r>
              <a:rPr lang="en-US" sz="7200" b="1" dirty="0" smtClean="0">
                <a:solidFill>
                  <a:srgbClr val="00B0F0"/>
                </a:solidFill>
                <a:latin typeface="Bauer" pitchFamily="2" charset="0"/>
              </a:rPr>
              <a:t> </a:t>
            </a:r>
            <a:endParaRPr lang="en-US" sz="7200" b="1" dirty="0">
              <a:solidFill>
                <a:srgbClr val="00B0F0"/>
              </a:solidFill>
              <a:latin typeface="Bauer" pitchFamily="2" charset="0"/>
            </a:endParaRPr>
          </a:p>
          <a:p>
            <a:pPr marL="0" indent="0" algn="ctr">
              <a:buNone/>
            </a:pPr>
            <a:r>
              <a:rPr lang="en-US" sz="7200" b="1" dirty="0" err="1">
                <a:solidFill>
                  <a:srgbClr val="C00000"/>
                </a:solidFill>
                <a:latin typeface="Berlin Sans FB" pitchFamily="34" charset="0"/>
              </a:rPr>
              <a:t>Forex</a:t>
            </a:r>
            <a:r>
              <a:rPr lang="en-US" sz="7200" b="1" dirty="0">
                <a:solidFill>
                  <a:srgbClr val="C00000"/>
                </a:solidFill>
                <a:latin typeface="Berlin Sans FB" pitchFamily="34" charset="0"/>
              </a:rPr>
              <a:t> Trading </a:t>
            </a:r>
            <a:r>
              <a:rPr lang="en-US" sz="7200" b="1" dirty="0" smtClean="0">
                <a:solidFill>
                  <a:srgbClr val="C00000"/>
                </a:solidFill>
                <a:latin typeface="Berlin Sans FB" pitchFamily="34" charset="0"/>
              </a:rPr>
              <a:t>Platform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6600" b="1" dirty="0" smtClean="0">
                <a:solidFill>
                  <a:srgbClr val="C00000"/>
                </a:solidFill>
                <a:latin typeface="Berlin Sans FB" pitchFamily="34" charset="0"/>
              </a:rPr>
              <a:t>?</a:t>
            </a:r>
            <a:r>
              <a:rPr lang="en-US" sz="7200" b="1" dirty="0" smtClean="0">
                <a:solidFill>
                  <a:srgbClr val="C00000"/>
                </a:solidFill>
                <a:latin typeface="Berlin Sans FB" pitchFamily="34" charset="0"/>
              </a:rPr>
              <a:t>  </a:t>
            </a:r>
            <a:r>
              <a:rPr lang="en-US" sz="8000" b="1" dirty="0" smtClean="0">
                <a:solidFill>
                  <a:srgbClr val="C00000"/>
                </a:solidFill>
                <a:latin typeface="Berlin Sans FB" pitchFamily="34" charset="0"/>
              </a:rPr>
              <a:t>?</a:t>
            </a:r>
            <a:r>
              <a:rPr lang="en-US" sz="7200" b="1" dirty="0" smtClean="0">
                <a:solidFill>
                  <a:srgbClr val="C00000"/>
                </a:solidFill>
                <a:latin typeface="Berlin Sans FB" pitchFamily="34" charset="0"/>
              </a:rPr>
              <a:t>  </a:t>
            </a:r>
            <a:r>
              <a:rPr lang="en-US" sz="9600" b="1" dirty="0" smtClean="0">
                <a:solidFill>
                  <a:srgbClr val="C00000"/>
                </a:solidFill>
                <a:latin typeface="Berlin Sans FB" pitchFamily="34" charset="0"/>
              </a:rPr>
              <a:t>?</a:t>
            </a:r>
            <a:endParaRPr lang="en-US" sz="9600" b="1" dirty="0">
              <a:solidFill>
                <a:srgbClr val="C00000"/>
              </a:solidFill>
              <a:latin typeface="Berlin Sans FB" pitchFamily="34" charset="0"/>
            </a:endParaRPr>
          </a:p>
          <a:p>
            <a:endParaRPr lang="en-IN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Clearcorp Dealing Systems (I) Ltd.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6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8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7700" y="48578"/>
            <a:ext cx="9525000" cy="105156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Arial"/>
              </a:rPr>
              <a:t>  </a:t>
            </a:r>
            <a:r>
              <a:rPr lang="en-IN" sz="3600" u="sng" dirty="0" smtClean="0">
                <a:solidFill>
                  <a:srgbClr val="43CEFF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Genesis-</a:t>
            </a:r>
            <a:r>
              <a:rPr lang="en-IN" sz="3600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FX-Retail</a:t>
            </a:r>
            <a:endParaRPr lang="en-US" sz="3600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054100" y="1100138"/>
            <a:ext cx="10160000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defRPr/>
            </a:pPr>
            <a:r>
              <a:rPr lang="en-US" altLang="en-US" sz="2400" b="1" dirty="0">
                <a:solidFill>
                  <a:schemeClr val="accent2"/>
                </a:solidFill>
              </a:rPr>
              <a:t>RBI</a:t>
            </a:r>
            <a:r>
              <a:rPr lang="en-US" altLang="en-US" sz="2400" dirty="0"/>
              <a:t> in its “</a:t>
            </a:r>
            <a:r>
              <a:rPr lang="en-US" altLang="en-US" sz="2400" dirty="0">
                <a:solidFill>
                  <a:schemeClr val="accent2"/>
                </a:solidFill>
              </a:rPr>
              <a:t>Statement on Developmental and Regulatory Policies”</a:t>
            </a:r>
            <a:r>
              <a:rPr lang="en-US" altLang="en-US" sz="2400" dirty="0"/>
              <a:t> dated June 06, 2019 announced the introduction of a Foreign Exchange Trading platform for buying and selling foreign exchange for the Customers of </a:t>
            </a:r>
            <a:r>
              <a:rPr lang="en-US" altLang="en-US" sz="2400" dirty="0" smtClean="0"/>
              <a:t>Banks</a:t>
            </a:r>
            <a:r>
              <a:rPr lang="en-US" sz="2400" dirty="0" smtClean="0"/>
              <a:t> </a:t>
            </a:r>
            <a:r>
              <a:rPr lang="en-US" sz="2400" dirty="0"/>
              <a:t>for their </a:t>
            </a:r>
            <a:r>
              <a:rPr lang="en-US" sz="2400" b="1" dirty="0">
                <a:solidFill>
                  <a:srgbClr val="C00000"/>
                </a:solidFill>
              </a:rPr>
              <a:t>“</a:t>
            </a:r>
            <a:r>
              <a:rPr lang="en-US" sz="2400" b="1" dirty="0" smtClean="0">
                <a:solidFill>
                  <a:srgbClr val="C00000"/>
                </a:solidFill>
              </a:rPr>
              <a:t>legitimate”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forex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transactions as permitted by </a:t>
            </a:r>
            <a:r>
              <a:rPr lang="en-US" sz="2400" b="1" dirty="0" smtClean="0">
                <a:solidFill>
                  <a:srgbClr val="C00000"/>
                </a:solidFill>
              </a:rPr>
              <a:t>RBI.</a:t>
            </a:r>
            <a:r>
              <a:rPr lang="en-US" altLang="en-US" sz="2400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defRPr/>
            </a:pPr>
            <a:endParaRPr lang="en-US" altLang="en-US" sz="24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defRPr/>
            </a:pPr>
            <a:endParaRPr lang="en-US" altLang="en-US" sz="2400" dirty="0"/>
          </a:p>
          <a:p>
            <a:pPr algn="just">
              <a:lnSpc>
                <a:spcPct val="150000"/>
              </a:lnSpc>
              <a:buClr>
                <a:srgbClr val="FF0000"/>
              </a:buClr>
              <a:defRPr/>
            </a:pPr>
            <a:r>
              <a:rPr lang="en-US" altLang="en-US" sz="2400" dirty="0" smtClean="0"/>
              <a:t>RBI also issued </a:t>
            </a:r>
            <a:r>
              <a:rPr lang="en-US" altLang="en-US" sz="2400" dirty="0"/>
              <a:t>a </a:t>
            </a:r>
            <a:r>
              <a:rPr lang="en-IN" sz="2400" dirty="0"/>
              <a:t>circular </a:t>
            </a:r>
            <a:r>
              <a:rPr lang="en-IN" sz="2400" dirty="0" smtClean="0"/>
              <a:t>on </a:t>
            </a:r>
            <a:r>
              <a:rPr lang="en-IN" sz="2400" dirty="0"/>
              <a:t>June 20, </a:t>
            </a:r>
            <a:r>
              <a:rPr lang="en-IN" sz="2400" dirty="0" smtClean="0"/>
              <a:t>2019 </a:t>
            </a:r>
            <a:r>
              <a:rPr lang="en-US" sz="2400" dirty="0" smtClean="0"/>
              <a:t>for rollout of the </a:t>
            </a:r>
            <a:r>
              <a:rPr lang="en-US" sz="2400" dirty="0" err="1" smtClean="0"/>
              <a:t>forex</a:t>
            </a:r>
            <a:r>
              <a:rPr lang="en-US" sz="2400" dirty="0" smtClean="0"/>
              <a:t> trading platform for retail participants -  </a:t>
            </a:r>
            <a:r>
              <a:rPr lang="en-IN" sz="2400" b="1" u="sng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FX-Retail</a:t>
            </a:r>
            <a:r>
              <a:rPr lang="en-IN" sz="2400" dirty="0" smtClean="0"/>
              <a:t>.</a:t>
            </a:r>
            <a:endParaRPr lang="en-US" altLang="en-US" sz="2400" dirty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altLang="en-US" sz="2400" dirty="0"/>
          </a:p>
          <a:p>
            <a:pPr algn="just">
              <a:buClr>
                <a:srgbClr val="FF0000"/>
              </a:buClr>
              <a:defRPr/>
            </a:pPr>
            <a:endParaRPr lang="en-US" altLang="en-US" sz="2400" dirty="0"/>
          </a:p>
          <a:p>
            <a:pPr algn="just">
              <a:buClr>
                <a:srgbClr val="FF0000"/>
              </a:buClr>
              <a:defRPr/>
            </a:pPr>
            <a:endParaRPr lang="en-US" altLang="en-US" sz="2400" dirty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(I) Ltd.  </a:t>
            </a:r>
          </a:p>
        </p:txBody>
      </p:sp>
      <p:pic>
        <p:nvPicPr>
          <p:cNvPr id="14341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75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(India) Ltd. 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028700" y="0"/>
            <a:ext cx="9717088" cy="727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u="sng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Benefits for </a:t>
            </a:r>
            <a:r>
              <a:rPr lang="en-IN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Exporters </a:t>
            </a:r>
            <a:r>
              <a:rPr lang="en-IN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&amp; </a:t>
            </a:r>
            <a:r>
              <a:rPr lang="en-IN" sz="4900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opperplate Gothic Bold" pitchFamily="34" charset="0"/>
              </a:rPr>
              <a:t>I</a:t>
            </a:r>
            <a:r>
              <a:rPr lang="en-IN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mporters</a:t>
            </a:r>
            <a:endParaRPr lang="en-US" u="sng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775" y="705896"/>
            <a:ext cx="10096500" cy="6532558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FX-Retail </a:t>
            </a:r>
            <a:r>
              <a:rPr lang="en-US" sz="2000" dirty="0"/>
              <a:t>platform provides </a:t>
            </a:r>
            <a:r>
              <a:rPr lang="en-US" sz="2000" dirty="0" smtClean="0"/>
              <a:t> </a:t>
            </a:r>
            <a:r>
              <a:rPr lang="en-US" sz="2000" b="1" u="sng" dirty="0">
                <a:solidFill>
                  <a:schemeClr val="accent2"/>
                </a:solidFill>
              </a:rPr>
              <a:t>Full Transparency in Margins </a:t>
            </a:r>
            <a:r>
              <a:rPr lang="en-US" sz="2000" dirty="0"/>
              <a:t>applied by the </a:t>
            </a:r>
            <a:r>
              <a:rPr lang="en-US" sz="2000" dirty="0" smtClean="0"/>
              <a:t>banks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/>
              <a:t>Customers </a:t>
            </a:r>
            <a:r>
              <a:rPr lang="en-US" sz="2000" dirty="0" smtClean="0"/>
              <a:t>receives </a:t>
            </a:r>
            <a:r>
              <a:rPr lang="en-US" sz="2000" b="1" u="sng" dirty="0" smtClean="0">
                <a:solidFill>
                  <a:schemeClr val="accent2"/>
                </a:solidFill>
              </a:rPr>
              <a:t>Transparent </a:t>
            </a:r>
            <a:r>
              <a:rPr lang="en-US" sz="2000" b="1" u="sng" dirty="0">
                <a:solidFill>
                  <a:schemeClr val="accent2"/>
                </a:solidFill>
              </a:rPr>
              <a:t>&amp; Fair </a:t>
            </a:r>
            <a:r>
              <a:rPr lang="en-US" sz="2000" b="1" u="sng" dirty="0" smtClean="0">
                <a:solidFill>
                  <a:schemeClr val="accent2"/>
                </a:solidFill>
              </a:rPr>
              <a:t>Pricing </a:t>
            </a:r>
            <a:endParaRPr lang="en-US" sz="2000" u="sng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Substantial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saving in </a:t>
            </a:r>
            <a:r>
              <a:rPr lang="en-US" sz="26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Exchange Conversion Cost </a:t>
            </a:r>
            <a:endParaRPr lang="en-US" sz="2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Direct dealing with </a:t>
            </a:r>
            <a:r>
              <a:rPr lang="en-US" sz="2000" dirty="0"/>
              <a:t>online </a:t>
            </a:r>
            <a:r>
              <a:rPr lang="en-US" sz="2000" dirty="0" smtClean="0"/>
              <a:t>access </a:t>
            </a:r>
            <a:r>
              <a:rPr lang="en-US" sz="2000" dirty="0"/>
              <a:t>to </a:t>
            </a:r>
            <a:r>
              <a:rPr lang="en-US" sz="2000" b="1" u="sng" dirty="0">
                <a:solidFill>
                  <a:schemeClr val="accent2"/>
                </a:solidFill>
              </a:rPr>
              <a:t>R</a:t>
            </a:r>
            <a:r>
              <a:rPr lang="en-US" sz="2000" b="1" u="sng" dirty="0" smtClean="0">
                <a:solidFill>
                  <a:schemeClr val="accent2"/>
                </a:solidFill>
              </a:rPr>
              <a:t>eal </a:t>
            </a:r>
            <a:r>
              <a:rPr lang="en-US" sz="2000" b="1" u="sng" dirty="0">
                <a:solidFill>
                  <a:schemeClr val="accent2"/>
                </a:solidFill>
              </a:rPr>
              <a:t>T</a:t>
            </a:r>
            <a:r>
              <a:rPr lang="en-US" sz="2000" b="1" u="sng" dirty="0" smtClean="0">
                <a:solidFill>
                  <a:schemeClr val="accent2"/>
                </a:solidFill>
              </a:rPr>
              <a:t>ime Inter-</a:t>
            </a:r>
            <a:r>
              <a:rPr lang="en-US" sz="2000" b="1" u="sng" dirty="0">
                <a:solidFill>
                  <a:schemeClr val="accent2"/>
                </a:solidFill>
              </a:rPr>
              <a:t>B</a:t>
            </a:r>
            <a:r>
              <a:rPr lang="en-US" sz="2000" b="1" u="sng" dirty="0" smtClean="0">
                <a:solidFill>
                  <a:schemeClr val="accent2"/>
                </a:solidFill>
              </a:rPr>
              <a:t>ank </a:t>
            </a:r>
            <a:r>
              <a:rPr lang="en-US" sz="2000" b="1" u="sng" dirty="0">
                <a:solidFill>
                  <a:schemeClr val="accent2"/>
                </a:solidFill>
              </a:rPr>
              <a:t>USD/INR R</a:t>
            </a:r>
            <a:r>
              <a:rPr lang="en-US" sz="2000" b="1" u="sng" dirty="0" smtClean="0">
                <a:solidFill>
                  <a:schemeClr val="accent2"/>
                </a:solidFill>
              </a:rPr>
              <a:t>ates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Buying/selling </a:t>
            </a:r>
            <a:r>
              <a:rPr lang="en-US" sz="2000" dirty="0"/>
              <a:t>of US Dollar </a:t>
            </a:r>
            <a:r>
              <a:rPr lang="en-US" sz="2000" dirty="0" smtClean="0"/>
              <a:t>with </a:t>
            </a:r>
            <a:r>
              <a:rPr lang="en-US" sz="2000" dirty="0"/>
              <a:t>an option to </a:t>
            </a:r>
            <a:r>
              <a:rPr lang="en-US" sz="2000" dirty="0" smtClean="0"/>
              <a:t>deal with </a:t>
            </a:r>
            <a:r>
              <a:rPr lang="en-US" sz="2000" b="1" u="sng" dirty="0">
                <a:solidFill>
                  <a:schemeClr val="accent2"/>
                </a:solidFill>
              </a:rPr>
              <a:t>Multiple Banks</a:t>
            </a:r>
          </a:p>
          <a:p>
            <a:pPr marL="800100" lvl="2" indent="-342900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US" altLang="en-US" sz="1600" dirty="0" smtClean="0">
              <a:solidFill>
                <a:srgbClr val="FF0000"/>
              </a:solidFill>
            </a:endParaRPr>
          </a:p>
          <a:p>
            <a:pPr marL="457200" lvl="2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en-US" altLang="en-US" sz="2000" dirty="0">
              <a:solidFill>
                <a:srgbClr val="FF0000"/>
              </a:solidFill>
            </a:endParaRPr>
          </a:p>
          <a:p>
            <a:pPr marL="1057275" lvl="3" indent="-600075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SzPct val="68000"/>
              <a:defRPr/>
            </a:pPr>
            <a:r>
              <a:rPr lang="en-US" altLang="en-US" sz="2400" dirty="0"/>
              <a:t>    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5365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378491"/>
              </p:ext>
            </p:extLst>
          </p:nvPr>
        </p:nvGraphicFramePr>
        <p:xfrm>
          <a:off x="1346201" y="1066800"/>
          <a:ext cx="9715498" cy="5101851"/>
        </p:xfrm>
        <a:graphic>
          <a:graphicData uri="http://schemas.openxmlformats.org/drawingml/2006/table">
            <a:tbl>
              <a:tblPr/>
              <a:tblGrid>
                <a:gridCol w="2851119"/>
                <a:gridCol w="2494729"/>
                <a:gridCol w="1874921"/>
                <a:gridCol w="2494729"/>
              </a:tblGrid>
              <a:tr h="611987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Entity</a:t>
                      </a:r>
                      <a:endParaRPr lang="en-IN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</a:t>
                      </a:r>
                      <a:endParaRPr lang="en-IN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Purpose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83">
                <a:tc>
                  <a:txBody>
                    <a:bodyPr/>
                    <a:lstStyle/>
                    <a:p>
                      <a:pPr algn="ctr" fontAlgn="b"/>
                      <a:r>
                        <a:rPr lang="en-IN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Exporter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 Goods = Receive </a:t>
                      </a:r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SELL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Conversion to INR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2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itchFamily="34" charset="0"/>
                        </a:rPr>
                        <a:t>I</a:t>
                      </a:r>
                      <a:r>
                        <a:rPr lang="en-IN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mporter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Buy Goods  =    Pay USD</a:t>
                      </a:r>
                      <a:endParaRPr kumimoji="0" lang="en-IN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32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BUY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 Remit Abroad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798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*Sole</a:t>
                      </a:r>
                      <a:r>
                        <a:rPr lang="en-US" sz="16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Proprietors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Partnership Firms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LLP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Companies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NRIs, Residents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etc. can register &amp; directly place orders on the platform. </a:t>
                      </a:r>
                    </a:p>
                    <a:p>
                      <a:pPr algn="l" fontAlgn="b"/>
                      <a:endParaRPr lang="en-IN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IN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2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Individual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 USD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32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SELL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Inward Remittance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2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Individual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Pay/send </a:t>
                      </a:r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3200" b="1" i="0" u="none" strike="noStrike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BUY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I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 Remit Abroad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Nature of Transactions</a:t>
            </a:r>
            <a:endParaRPr lang="en-IN" sz="3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Clearcorp Dealing Systems (I) Ltd. </a:t>
            </a:r>
            <a:endParaRPr lang="en-US" dirty="0"/>
          </a:p>
        </p:txBody>
      </p:sp>
      <p:pic>
        <p:nvPicPr>
          <p:cNvPr id="8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6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Clearcorp Dealing Systems (India) Ltd. 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538151" y="-12632"/>
            <a:ext cx="9708969" cy="727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u="sng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FX-Retail </a:t>
            </a:r>
            <a:r>
              <a:rPr lang="en-IN" u="sng" dirty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Platform - </a:t>
            </a:r>
            <a:r>
              <a:rPr lang="en-IN" u="sng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Key </a:t>
            </a:r>
            <a:r>
              <a:rPr lang="en-IN" u="sng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Lucida Sans" panose="020B0602030504020204" pitchFamily="34" charset="0"/>
              </a:rPr>
              <a:t>Features</a:t>
            </a:r>
            <a:endParaRPr lang="en-US" u="sng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8400" y="1235144"/>
            <a:ext cx="9944100" cy="6486391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indent="-3683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IN" dirty="0"/>
              <a:t>Web </a:t>
            </a:r>
            <a:r>
              <a:rPr lang="en-IN" dirty="0" smtClean="0"/>
              <a:t>Based Platform </a:t>
            </a:r>
            <a:r>
              <a:rPr lang="en-IN" dirty="0"/>
              <a:t>for </a:t>
            </a:r>
            <a:r>
              <a:rPr lang="en-IN" dirty="0" smtClean="0"/>
              <a:t>Order Driven Dealing</a:t>
            </a:r>
            <a:endParaRPr lang="en-IN" dirty="0"/>
          </a:p>
          <a:p>
            <a:pPr marL="444500" lvl="2" indent="-4445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IN" dirty="0" smtClean="0"/>
              <a:t>2 </a:t>
            </a:r>
            <a:r>
              <a:rPr lang="en-IN" dirty="0"/>
              <a:t>Step Secured login access </a:t>
            </a:r>
            <a:r>
              <a:rPr lang="en-IN" dirty="0" smtClean="0"/>
              <a:t>with </a:t>
            </a:r>
            <a:r>
              <a:rPr lang="en-IN" b="1" dirty="0" smtClean="0">
                <a:solidFill>
                  <a:schemeClr val="accent2"/>
                </a:solidFill>
              </a:rPr>
              <a:t>OTP</a:t>
            </a:r>
            <a:r>
              <a:rPr lang="en-IN" dirty="0" smtClean="0">
                <a:solidFill>
                  <a:schemeClr val="accent2"/>
                </a:solidFill>
              </a:rPr>
              <a:t> </a:t>
            </a:r>
            <a:r>
              <a:rPr lang="en-IN" dirty="0"/>
              <a:t>based authentication </a:t>
            </a:r>
            <a:endParaRPr lang="en-IN" dirty="0" smtClean="0"/>
          </a:p>
          <a:p>
            <a:pPr marL="444500" lvl="2" indent="-4445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IN" b="1" dirty="0"/>
              <a:t>Inter-Bank</a:t>
            </a:r>
            <a:r>
              <a:rPr lang="en-IN" dirty="0"/>
              <a:t> USD/INR SPOT Market watch with Real-Time </a:t>
            </a:r>
            <a:r>
              <a:rPr lang="en-IN" dirty="0" smtClean="0"/>
              <a:t>Updates</a:t>
            </a:r>
          </a:p>
          <a:p>
            <a:pPr marL="444500" lvl="2" indent="-4445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IN" dirty="0"/>
              <a:t>Add </a:t>
            </a:r>
            <a:r>
              <a:rPr lang="en-IN" b="1" dirty="0"/>
              <a:t>Multiple</a:t>
            </a:r>
            <a:r>
              <a:rPr lang="en-IN" dirty="0"/>
              <a:t> Relationship Banks </a:t>
            </a:r>
            <a:endParaRPr lang="en-IN" dirty="0" smtClean="0"/>
          </a:p>
          <a:p>
            <a:pPr marL="444500" lvl="2" indent="-4445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dirty="0"/>
          </a:p>
          <a:p>
            <a:pPr marL="0" lvl="2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dirty="0" smtClean="0">
                <a:solidFill>
                  <a:srgbClr val="C00000"/>
                </a:solidFill>
              </a:rPr>
              <a:t>                                      </a:t>
            </a:r>
          </a:p>
          <a:p>
            <a:pPr marL="0" lvl="2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	</a:t>
            </a:r>
            <a:r>
              <a:rPr lang="en-US" altLang="en-US" b="1" dirty="0" smtClean="0">
                <a:solidFill>
                  <a:srgbClr val="C00000"/>
                </a:solidFill>
              </a:rPr>
              <a:t>	      </a:t>
            </a:r>
            <a:r>
              <a:rPr lang="en-US" altLang="en-US" sz="2400" b="1" u="sng" dirty="0" smtClean="0">
                <a:solidFill>
                  <a:srgbClr val="C00000"/>
                </a:solidFill>
              </a:rPr>
              <a:t>Trade Timings</a:t>
            </a:r>
          </a:p>
          <a:p>
            <a:pPr marL="0" lvl="2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en-US" altLang="en-US" b="1" u="sng" dirty="0">
              <a:solidFill>
                <a:srgbClr val="C00000"/>
              </a:solidFill>
            </a:endParaRPr>
          </a:p>
          <a:p>
            <a:pPr marL="457200" lvl="2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C00000"/>
                </a:solidFill>
              </a:rPr>
              <a:t>CASH -</a:t>
            </a:r>
            <a:r>
              <a:rPr lang="en-US" altLang="en-US" dirty="0"/>
              <a:t> 		8:00 </a:t>
            </a:r>
            <a:r>
              <a:rPr lang="en-US" altLang="en-US" dirty="0" smtClean="0"/>
              <a:t>am </a:t>
            </a:r>
            <a:r>
              <a:rPr lang="en-US" altLang="en-US" dirty="0"/>
              <a:t>to 4:30 </a:t>
            </a:r>
            <a:r>
              <a:rPr lang="en-US" altLang="en-US" dirty="0" smtClean="0"/>
              <a:t>pm      </a:t>
            </a:r>
            <a:endParaRPr lang="en-US" altLang="en-US" dirty="0"/>
          </a:p>
          <a:p>
            <a:pPr marL="457200" lvl="2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C00000"/>
                </a:solidFill>
              </a:rPr>
              <a:t>TOM &amp; SPOT </a:t>
            </a:r>
            <a:r>
              <a:rPr lang="en-US" altLang="en-US" dirty="0">
                <a:solidFill>
                  <a:srgbClr val="C00000"/>
                </a:solidFill>
              </a:rPr>
              <a:t>-</a:t>
            </a:r>
            <a:r>
              <a:rPr lang="en-US" altLang="en-US" dirty="0"/>
              <a:t> 	8:00 </a:t>
            </a:r>
            <a:r>
              <a:rPr lang="en-US" altLang="en-US" dirty="0" smtClean="0"/>
              <a:t>am </a:t>
            </a:r>
            <a:r>
              <a:rPr lang="en-US" altLang="en-US" dirty="0"/>
              <a:t>to 7:30 </a:t>
            </a:r>
            <a:r>
              <a:rPr lang="en-US" altLang="en-US" dirty="0" smtClean="0"/>
              <a:t>pm </a:t>
            </a:r>
            <a:endParaRPr lang="en-US" altLang="en-US" dirty="0"/>
          </a:p>
          <a:p>
            <a:pPr marL="800100" lvl="2" indent="-342900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Presently </a:t>
            </a:r>
            <a:r>
              <a:rPr lang="en-US" altLang="en-US" dirty="0">
                <a:solidFill>
                  <a:srgbClr val="FF0000"/>
                </a:solidFill>
              </a:rPr>
              <a:t>the session timing is 10:00 </a:t>
            </a:r>
            <a:r>
              <a:rPr lang="en-US" altLang="en-US" dirty="0" smtClean="0">
                <a:solidFill>
                  <a:srgbClr val="FF0000"/>
                </a:solidFill>
              </a:rPr>
              <a:t>am </a:t>
            </a:r>
            <a:r>
              <a:rPr lang="en-US" altLang="en-US" dirty="0">
                <a:solidFill>
                  <a:srgbClr val="FF0000"/>
                </a:solidFill>
              </a:rPr>
              <a:t>to </a:t>
            </a:r>
            <a:r>
              <a:rPr lang="en-US" altLang="en-US" dirty="0" smtClean="0">
                <a:solidFill>
                  <a:srgbClr val="FF0000"/>
                </a:solidFill>
              </a:rPr>
              <a:t>3:30 pm</a:t>
            </a:r>
            <a:endParaRPr lang="en-US" altLang="en-US" dirty="0">
              <a:solidFill>
                <a:srgbClr val="FF0000"/>
              </a:solidFill>
            </a:endParaRPr>
          </a:p>
          <a:p>
            <a:pPr marL="444500" lvl="2" indent="-4445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IN" dirty="0"/>
          </a:p>
          <a:p>
            <a:pPr marL="266700" lvl="1" indent="-457200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IN" dirty="0"/>
              <a:t>	</a:t>
            </a:r>
            <a:endParaRPr lang="en-IN" dirty="0" smtClean="0"/>
          </a:p>
          <a:p>
            <a:pPr marL="0" lvl="2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dirty="0" smtClean="0">
                <a:solidFill>
                  <a:srgbClr val="C00000"/>
                </a:solidFill>
              </a:rPr>
              <a:t>		</a:t>
            </a:r>
            <a:endParaRPr lang="en-US" altLang="en-US" sz="1600" dirty="0" smtClean="0">
              <a:solidFill>
                <a:srgbClr val="FF0000"/>
              </a:solidFill>
            </a:endParaRPr>
          </a:p>
          <a:p>
            <a:pPr marL="457200" lvl="2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en-US" altLang="en-US" sz="2000" dirty="0">
              <a:solidFill>
                <a:srgbClr val="FF0000"/>
              </a:solidFill>
            </a:endParaRPr>
          </a:p>
          <a:p>
            <a:pPr marL="1057275" lvl="3" indent="-600075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SzPct val="68000"/>
              <a:defRPr/>
            </a:pPr>
            <a:r>
              <a:rPr lang="en-US" altLang="en-US" sz="2400" dirty="0"/>
              <a:t>    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5365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5400" y="3670300"/>
            <a:ext cx="6845300" cy="185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51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 lvl="2" indent="-444500" fontAlgn="auto">
              <a:spcBef>
                <a:spcPts val="324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IN" dirty="0"/>
          </a:p>
          <a:p>
            <a:pPr marL="889000" lvl="1" indent="-1079500" algn="ctr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>
                <a:solidFill>
                  <a:schemeClr val="accent2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CASH -  </a:t>
            </a:r>
            <a:r>
              <a:rPr lang="en-IN" b="1" dirty="0" smtClean="0">
                <a:solidFill>
                  <a:srgbClr val="C00000"/>
                </a:solidFill>
              </a:rPr>
              <a:t>Trade Today  &amp; Settlement Today</a:t>
            </a:r>
          </a:p>
          <a:p>
            <a:pPr marL="889000" lvl="1" indent="-1079500" algn="ctr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IN" b="1" dirty="0" smtClean="0">
                <a:solidFill>
                  <a:schemeClr val="accent2"/>
                </a:solidFill>
              </a:rPr>
              <a:t> </a:t>
            </a:r>
            <a:r>
              <a:rPr lang="en-IN" b="1" dirty="0">
                <a:solidFill>
                  <a:schemeClr val="accent2"/>
                </a:solidFill>
              </a:rPr>
              <a:t> </a:t>
            </a:r>
            <a:r>
              <a:rPr lang="en-IN" b="1" dirty="0" smtClean="0">
                <a:solidFill>
                  <a:schemeClr val="accent2"/>
                </a:solidFill>
              </a:rPr>
              <a:t>     </a:t>
            </a:r>
            <a:r>
              <a:rPr lang="en-IN" b="1" dirty="0" smtClean="0">
                <a:solidFill>
                  <a:srgbClr val="00B0F0"/>
                </a:solidFill>
              </a:rPr>
              <a:t>TOM  </a:t>
            </a:r>
            <a:r>
              <a:rPr lang="en-IN" b="1" dirty="0">
                <a:solidFill>
                  <a:srgbClr val="00B0F0"/>
                </a:solidFill>
              </a:rPr>
              <a:t>-</a:t>
            </a:r>
            <a:r>
              <a:rPr lang="en-IN" b="1" dirty="0" smtClean="0">
                <a:solidFill>
                  <a:srgbClr val="00B0F0"/>
                </a:solidFill>
              </a:rPr>
              <a:t>  </a:t>
            </a:r>
            <a:r>
              <a:rPr lang="en-IN" b="1" dirty="0" smtClean="0">
                <a:solidFill>
                  <a:srgbClr val="C00000"/>
                </a:solidFill>
              </a:rPr>
              <a:t>Trade </a:t>
            </a:r>
            <a:r>
              <a:rPr lang="en-IN" b="1" dirty="0">
                <a:solidFill>
                  <a:srgbClr val="C00000"/>
                </a:solidFill>
              </a:rPr>
              <a:t>Today  &amp; Settlement </a:t>
            </a:r>
            <a:r>
              <a:rPr lang="en-IN" b="1" dirty="0" smtClean="0">
                <a:solidFill>
                  <a:srgbClr val="C00000"/>
                </a:solidFill>
              </a:rPr>
              <a:t>Tomorrow</a:t>
            </a:r>
            <a:endParaRPr lang="en-IN" b="1" dirty="0">
              <a:solidFill>
                <a:srgbClr val="C00000"/>
              </a:solidFill>
            </a:endParaRPr>
          </a:p>
          <a:p>
            <a:pPr marL="889000" lvl="1" indent="-1079500" algn="ctr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IN" b="1" dirty="0" smtClean="0"/>
              <a:t> </a:t>
            </a:r>
            <a:r>
              <a:rPr lang="en-IN" b="1" dirty="0"/>
              <a:t>	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F0"/>
                </a:solidFill>
              </a:rPr>
              <a:t>SPOT </a:t>
            </a:r>
            <a:r>
              <a:rPr lang="en-IN" b="1" dirty="0">
                <a:solidFill>
                  <a:srgbClr val="00B0F0"/>
                </a:solidFill>
              </a:rPr>
              <a:t>-</a:t>
            </a:r>
            <a:r>
              <a:rPr lang="en-IN" b="1" dirty="0" smtClean="0">
                <a:solidFill>
                  <a:srgbClr val="00B0F0"/>
                </a:solidFill>
              </a:rPr>
              <a:t>   </a:t>
            </a:r>
            <a:r>
              <a:rPr lang="en-IN" b="1" dirty="0">
                <a:solidFill>
                  <a:srgbClr val="C00000"/>
                </a:solidFill>
              </a:rPr>
              <a:t>Trade Today  &amp; Settlement </a:t>
            </a:r>
            <a:r>
              <a:rPr lang="en-IN" b="1" dirty="0" smtClean="0">
                <a:solidFill>
                  <a:srgbClr val="C00000"/>
                </a:solidFill>
              </a:rPr>
              <a:t>after 2 Days</a:t>
            </a:r>
            <a:endParaRPr lang="en-IN" b="1" dirty="0">
              <a:solidFill>
                <a:srgbClr val="C00000"/>
              </a:solidFill>
            </a:endParaRPr>
          </a:p>
          <a:p>
            <a:pPr marL="889000" lvl="1" indent="-1079500" algn="ctr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Wingdings 2"/>
              <a:buNone/>
              <a:defRPr/>
            </a:pPr>
            <a:endParaRPr lang="en-IN" b="1" dirty="0" smtClean="0"/>
          </a:p>
          <a:p>
            <a:pPr marL="889000" lvl="1" indent="-1079500" algn="ctr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IN" b="1" dirty="0">
                <a:solidFill>
                  <a:srgbClr val="00B0F0"/>
                </a:solidFill>
              </a:rPr>
              <a:t>FORWARD Contracts </a:t>
            </a:r>
            <a:r>
              <a:rPr lang="en-IN" b="1" dirty="0" smtClean="0">
                <a:solidFill>
                  <a:srgbClr val="00B0F0"/>
                </a:solidFill>
              </a:rPr>
              <a:t>– </a:t>
            </a:r>
            <a:r>
              <a:rPr lang="en-IN" dirty="0" smtClean="0"/>
              <a:t>up to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b="1" u="sng" dirty="0" smtClean="0">
                <a:solidFill>
                  <a:srgbClr val="C00000"/>
                </a:solidFill>
                <a:latin typeface="Arial Black" pitchFamily="34" charset="0"/>
              </a:rPr>
              <a:t>13</a:t>
            </a:r>
            <a:r>
              <a:rPr lang="en-IN" b="1" u="sng" dirty="0" smtClean="0">
                <a:solidFill>
                  <a:srgbClr val="C00000"/>
                </a:solidFill>
              </a:rPr>
              <a:t> </a:t>
            </a:r>
            <a:r>
              <a:rPr lang="en-IN" b="1" u="sng" dirty="0">
                <a:solidFill>
                  <a:srgbClr val="C00000"/>
                </a:solidFill>
              </a:rPr>
              <a:t>Months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/>
            <a:r>
              <a:rPr lang="en-IN" u="sng" dirty="0">
                <a:solidFill>
                  <a:srgbClr val="C00000"/>
                </a:solidFill>
              </a:rPr>
              <a:t>Instruments</a:t>
            </a:r>
            <a:r>
              <a:rPr lang="en-IN" u="sng" dirty="0">
                <a:solidFill>
                  <a:srgbClr val="00B0F0"/>
                </a:solidFill>
              </a:rPr>
              <a:t> </a:t>
            </a:r>
            <a:r>
              <a:rPr lang="en-IN" u="sng" dirty="0" smtClean="0">
                <a:solidFill>
                  <a:srgbClr val="00B0F0"/>
                </a:solidFill>
              </a:rPr>
              <a:t>for Trading</a:t>
            </a:r>
            <a:r>
              <a:rPr lang="en-IN" u="sng" dirty="0">
                <a:solidFill>
                  <a:srgbClr val="C00000"/>
                </a:solidFill>
              </a:rPr>
              <a:t/>
            </a:r>
            <a:br>
              <a:rPr lang="en-IN" u="sng" dirty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Clearcorp Dealing Systems (I) Ltd.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5100" y="1308100"/>
            <a:ext cx="9601200" cy="402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1" descr="logo_19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182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3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13987</TotalTime>
  <Words>889</Words>
  <Application>Microsoft Office PowerPoint</Application>
  <PresentationFormat>Widescreen</PresentationFormat>
  <Paragraphs>245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Yu Gothic UI Light</vt:lpstr>
      <vt:lpstr>Andalus</vt:lpstr>
      <vt:lpstr>Arial</vt:lpstr>
      <vt:lpstr>Arial Black</vt:lpstr>
      <vt:lpstr>Bauer</vt:lpstr>
      <vt:lpstr>Berlin Sans FB</vt:lpstr>
      <vt:lpstr>Calibri</vt:lpstr>
      <vt:lpstr>Copperplate Gothic Bold</vt:lpstr>
      <vt:lpstr>Lucida Sans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   FX- Retail  Forex Trading Platform </vt:lpstr>
      <vt:lpstr>The Clearing Corporation of India Limited  - CCiL</vt:lpstr>
      <vt:lpstr>PowerPoint Presentation</vt:lpstr>
      <vt:lpstr>PowerPoint Presentation</vt:lpstr>
      <vt:lpstr>Benefits for Exporters &amp; Importers</vt:lpstr>
      <vt:lpstr>Nature of Transactions</vt:lpstr>
      <vt:lpstr>FX-Retail Platform - Key Features</vt:lpstr>
      <vt:lpstr>Instruments for Trading </vt:lpstr>
      <vt:lpstr>Trading LiMiT</vt:lpstr>
      <vt:lpstr>LiMiTs</vt:lpstr>
      <vt:lpstr>Mark-up or Margin </vt:lpstr>
      <vt:lpstr>FX-Retail – Key Features  </vt:lpstr>
      <vt:lpstr>Aggregation </vt:lpstr>
      <vt:lpstr>FX-Retail – Key Features  </vt:lpstr>
      <vt:lpstr>FX-Retail – Key Features  </vt:lpstr>
      <vt:lpstr>  Simple Customer Registration</vt:lpstr>
      <vt:lpstr>PowerPoint Presentation</vt:lpstr>
      <vt:lpstr>FX-Retail Support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Golaka Nath</dc:creator>
  <cp:lastModifiedBy>Sandeep Gupta</cp:lastModifiedBy>
  <cp:revision>1424</cp:revision>
  <cp:lastPrinted>2019-09-13T04:47:12Z</cp:lastPrinted>
  <dcterms:created xsi:type="dcterms:W3CDTF">2013-10-24T06:14:11Z</dcterms:created>
  <dcterms:modified xsi:type="dcterms:W3CDTF">2021-07-27T04:24:35Z</dcterms:modified>
</cp:coreProperties>
</file>