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866" r:id="rId3"/>
    <p:sldId id="822" r:id="rId4"/>
    <p:sldId id="867" r:id="rId5"/>
    <p:sldId id="870" r:id="rId6"/>
    <p:sldId id="873" r:id="rId7"/>
    <p:sldId id="874" r:id="rId8"/>
    <p:sldId id="864" r:id="rId9"/>
    <p:sldId id="871" r:id="rId10"/>
    <p:sldId id="856" r:id="rId11"/>
    <p:sldId id="872" r:id="rId12"/>
    <p:sldId id="861" r:id="rId13"/>
    <p:sldId id="859" r:id="rId14"/>
    <p:sldId id="34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0000"/>
    <a:srgbClr val="FFFFF3"/>
    <a:srgbClr val="F3F3F3"/>
    <a:srgbClr val="FFFFCD"/>
    <a:srgbClr val="FFFFB3"/>
    <a:srgbClr val="EAEAEA"/>
    <a:srgbClr val="F9F9F9"/>
    <a:srgbClr val="DEDEDE"/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5" autoAdjust="0"/>
    <p:restoredTop sz="94291" autoAdjust="0"/>
  </p:normalViewPr>
  <p:slideViewPr>
    <p:cSldViewPr>
      <p:cViewPr varScale="1">
        <p:scale>
          <a:sx n="68" d="100"/>
          <a:sy n="68" d="100"/>
        </p:scale>
        <p:origin x="76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7993E-D693-4FEE-8EF5-02BD9AD8DB88}" type="datetimeFigureOut">
              <a:rPr lang="en-IN" smtClean="0"/>
              <a:pPr/>
              <a:t>12-05-2023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46084-14C5-4B68-A281-88E927A7FCC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700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5AD2F-263C-4DB6-AD18-708A2C560AB4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B644-8300-404E-9F5B-5B4FF845A6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7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0"/>
            <a:ext cx="109728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007F-CCB2-4633-9826-87579AAEAB43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1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BC6D-6D2D-4262-BE57-278E940E2F98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39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0"/>
            <a:ext cx="109728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19253"/>
            <a:ext cx="10972800" cy="45259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3B8FA-0B67-4382-B5A4-C9B0F009B4B4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50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F61DB-D797-4B16-9148-210D5E474AB6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34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F0415-060A-4C22-8126-B6D5F40605A8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61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0"/>
            <a:ext cx="109728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27C34-AC57-4316-99B5-985FEF8C54B2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42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0"/>
            <a:ext cx="10972800" cy="1143000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35355-9950-4AEF-8FFB-EA74E3A7B3F4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717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2BFF-D0C5-4900-ABE0-E039385D685F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54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EA9B8-00AB-4646-9B81-5C46A072F9FF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90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39842-E685-4157-98E2-9C1D753126A9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2.2.</a:t>
            </a:r>
            <a:fld id="{93B6B644-8300-404E-9F5B-5B4FF845A6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113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13" cstate="print"/>
          <a:srcRect l="20833"/>
          <a:stretch>
            <a:fillRect/>
          </a:stretch>
        </p:blipFill>
        <p:spPr bwMode="auto">
          <a:xfrm>
            <a:off x="-6485" y="3"/>
            <a:ext cx="12192000" cy="134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5720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D36DF-F795-4591-AADF-39F188837E71}" type="datetime1">
              <a:rPr lang="en-US" smtClean="0"/>
              <a:pPr/>
              <a:t>5/12/2023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6B644-8300-404E-9F5B-5B4FF845A6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47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baseline="0">
          <a:solidFill>
            <a:srgbClr val="FFFF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nk.cept.gov.in/customers.web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460C0-8261-4CF9-8772-AF261553B9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1504" y="2130428"/>
            <a:ext cx="9646096" cy="1470025"/>
          </a:xfrm>
        </p:spPr>
        <p:txBody>
          <a:bodyPr>
            <a:normAutofit fontScale="90000"/>
          </a:bodyPr>
          <a:lstStyle/>
          <a:p>
            <a:r>
              <a:rPr lang="en-IN" dirty="0">
                <a:solidFill>
                  <a:srgbClr val="000000"/>
                </a:solidFill>
              </a:rPr>
              <a:t>                 Workshop on </a:t>
            </a:r>
            <a:r>
              <a:rPr lang="en-IN" dirty="0"/>
              <a:t>Dak Ghar Niryat Kendra</a:t>
            </a:r>
            <a:br>
              <a:rPr lang="en-IN" dirty="0">
                <a:solidFill>
                  <a:srgbClr val="000000"/>
                </a:solidFill>
              </a:rPr>
            </a:br>
            <a:br>
              <a:rPr lang="en-IN" dirty="0">
                <a:solidFill>
                  <a:srgbClr val="000000"/>
                </a:solidFill>
              </a:rPr>
            </a:br>
            <a:r>
              <a:rPr lang="en-IN" dirty="0">
                <a:solidFill>
                  <a:srgbClr val="000000"/>
                </a:solidFill>
              </a:rPr>
              <a:t>                  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CD837-7A4B-4447-B7DD-C84E05181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2522" y="4797152"/>
            <a:ext cx="8534400" cy="1752600"/>
          </a:xfrm>
        </p:spPr>
        <p:txBody>
          <a:bodyPr/>
          <a:lstStyle/>
          <a:p>
            <a:r>
              <a:rPr lang="en-IN" dirty="0">
                <a:solidFill>
                  <a:srgbClr val="000000"/>
                </a:solidFill>
              </a:rPr>
              <a:t>Department of Posts</a:t>
            </a:r>
          </a:p>
        </p:txBody>
      </p:sp>
    </p:spTree>
    <p:extLst>
      <p:ext uri="{BB962C8B-B14F-4D97-AF65-F5344CB8AC3E}">
        <p14:creationId xmlns:p14="http://schemas.microsoft.com/office/powerpoint/2010/main" val="2238586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0BEAF-7773-9103-5E16-9A66ADBED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Highlights of DNK Customer Portal 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BFD29B-9AA7-74B6-B04C-37E3D52418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619253"/>
            <a:ext cx="11391056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URL -</a:t>
            </a:r>
            <a:r>
              <a:rPr lang="en-US" dirty="0">
                <a:hlinkClick r:id="rId2"/>
              </a:rPr>
              <a:t>https://dnk.cept.gov.in/</a:t>
            </a:r>
            <a:r>
              <a:rPr lang="en-US" dirty="0" err="1">
                <a:hlinkClick r:id="rId2"/>
              </a:rPr>
              <a:t>customers.web</a:t>
            </a:r>
            <a:r>
              <a:rPr lang="en-US" dirty="0">
                <a:hlinkClick r:id="rId2"/>
              </a:rPr>
              <a:t>/</a:t>
            </a:r>
            <a:r>
              <a:rPr lang="en-US" dirty="0"/>
              <a:t> is easy accessible      </a:t>
            </a:r>
          </a:p>
          <a:p>
            <a:r>
              <a:rPr lang="en-US" dirty="0"/>
              <a:t>Self Registration &amp; Updating of basic profile</a:t>
            </a:r>
          </a:p>
          <a:p>
            <a:r>
              <a:rPr lang="en-US" dirty="0"/>
              <a:t>Uploading of KYC &amp; Products related documents</a:t>
            </a:r>
          </a:p>
          <a:p>
            <a:r>
              <a:rPr lang="en-US" dirty="0"/>
              <a:t>Self booking –Retail &amp; Bulk upload</a:t>
            </a:r>
          </a:p>
          <a:p>
            <a:pPr algn="just"/>
            <a:r>
              <a:rPr lang="en-US" dirty="0"/>
              <a:t>Download &amp; Print CN forms,Address slip,Invoice, approved PBE </a:t>
            </a:r>
          </a:p>
          <a:p>
            <a:pPr algn="just"/>
            <a:r>
              <a:rPr lang="en-US" dirty="0"/>
              <a:t>Compliance of Customs query.</a:t>
            </a:r>
          </a:p>
          <a:p>
            <a:pPr algn="just"/>
            <a:r>
              <a:rPr lang="en-US" dirty="0"/>
              <a:t>One article one PBE / Multiple article one PBE</a:t>
            </a:r>
          </a:p>
          <a:p>
            <a:pPr algn="just"/>
            <a:r>
              <a:rPr lang="en-US" dirty="0"/>
              <a:t>MIS for Exporters/Postal administration /Customs administration</a:t>
            </a:r>
          </a:p>
          <a:p>
            <a:pPr algn="just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1880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F1193-D1AE-4A68-AE5E-E91B760FC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Customs Clearance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762D7-4DEB-486E-ABB7-A0AD91D3A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IN" dirty="0"/>
              <a:t>Inducted articles are despatched to mapped Foreign Post Offices.</a:t>
            </a:r>
          </a:p>
          <a:p>
            <a:pPr algn="just"/>
            <a:r>
              <a:rPr lang="en-IN" dirty="0"/>
              <a:t>After physical receipts , data reflected to Customs Portal.</a:t>
            </a:r>
          </a:p>
          <a:p>
            <a:pPr algn="just"/>
            <a:r>
              <a:rPr lang="en-IN" dirty="0"/>
              <a:t>Most of the items cleared through X-ray.</a:t>
            </a:r>
          </a:p>
          <a:p>
            <a:pPr algn="just"/>
            <a:r>
              <a:rPr lang="en-IN" dirty="0"/>
              <a:t>Few articles are examined through rescanning /Examiner.</a:t>
            </a:r>
          </a:p>
          <a:p>
            <a:pPr algn="just"/>
            <a:r>
              <a:rPr lang="en-IN" dirty="0"/>
              <a:t>Customs asks additional information/documents through Customs portal which reflects on customer portal</a:t>
            </a:r>
          </a:p>
          <a:p>
            <a:pPr algn="just"/>
            <a:r>
              <a:rPr lang="en-IN" dirty="0"/>
              <a:t>After compliance through Customer portal , articles are cleared</a:t>
            </a:r>
          </a:p>
          <a:p>
            <a:pPr algn="just"/>
            <a:r>
              <a:rPr lang="en-IN" dirty="0"/>
              <a:t>Cleared articles are despatched to destination.</a:t>
            </a:r>
          </a:p>
        </p:txBody>
      </p:sp>
    </p:spTree>
    <p:extLst>
      <p:ext uri="{BB962C8B-B14F-4D97-AF65-F5344CB8AC3E}">
        <p14:creationId xmlns:p14="http://schemas.microsoft.com/office/powerpoint/2010/main" val="2011203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E609E-4B17-E08C-4916-BDE5FF1D8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712784"/>
            <a:ext cx="7776864" cy="483969"/>
          </a:xfrm>
        </p:spPr>
        <p:txBody>
          <a:bodyPr>
            <a:normAutofit fontScale="90000"/>
          </a:bodyPr>
          <a:lstStyle/>
          <a:p>
            <a:r>
              <a:rPr lang="en-US" dirty="0"/>
              <a:t>Social Impact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C23F6-5298-F759-36B1-0F1C0EFA6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619253"/>
            <a:ext cx="11665296" cy="4525963"/>
          </a:xfrm>
        </p:spPr>
        <p:txBody>
          <a:bodyPr>
            <a:normAutofit/>
          </a:bodyPr>
          <a:lstStyle/>
          <a:p>
            <a:r>
              <a:rPr lang="en-US" dirty="0"/>
              <a:t>More profit in export in comparison to domestic selling.</a:t>
            </a:r>
          </a:p>
          <a:p>
            <a:r>
              <a:rPr lang="en-US" dirty="0"/>
              <a:t>Promotion of farmers/artisan/SHG into exporter</a:t>
            </a:r>
          </a:p>
          <a:p>
            <a:r>
              <a:rPr lang="en-US" dirty="0"/>
              <a:t>Self employment and employment generation.</a:t>
            </a:r>
          </a:p>
          <a:p>
            <a:r>
              <a:rPr lang="en-US" dirty="0"/>
              <a:t>Promotion of local items at global level.</a:t>
            </a:r>
          </a:p>
          <a:p>
            <a:r>
              <a:rPr lang="en-US" dirty="0"/>
              <a:t>Increase GDP &amp; reduce trade defecate.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2827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3B29E-4B8E-D5B8-CD25-7A267D79D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20688"/>
            <a:ext cx="7752184" cy="648072"/>
          </a:xfrm>
        </p:spPr>
        <p:txBody>
          <a:bodyPr/>
          <a:lstStyle/>
          <a:p>
            <a:r>
              <a:rPr lang="en-US" dirty="0"/>
              <a:t>Upcoming Features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2FDDB-FFCB-66D6-F2A2-7BF474E4EB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Ease of Duty drawback /GST returns</a:t>
            </a:r>
          </a:p>
          <a:p>
            <a:r>
              <a:rPr lang="en-US" dirty="0"/>
              <a:t>Mechanized Customs clearance</a:t>
            </a:r>
          </a:p>
          <a:p>
            <a:r>
              <a:rPr lang="en-US" dirty="0"/>
              <a:t>Digital Payments through portal</a:t>
            </a:r>
          </a:p>
          <a:p>
            <a:r>
              <a:rPr lang="en-US" dirty="0"/>
              <a:t>Bill generation facility through Customer Portal</a:t>
            </a:r>
          </a:p>
          <a:p>
            <a:r>
              <a:rPr lang="en-US" dirty="0"/>
              <a:t>Tie with e-commerce Shipping Platform / Aggregators with Department of Posts to facilitates exporters.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26254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91544" y="1916832"/>
            <a:ext cx="698477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IN" sz="13800" b="1" dirty="0">
                <a:latin typeface="Bradley Hand ITC" panose="03070402050302030203" pitchFamily="66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4577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409E0-7DBF-4596-B769-E257A623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34E8F-0D9B-47F2-A3CD-10B5966CD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IN" dirty="0"/>
              <a:t>Brief of international mail services.</a:t>
            </a:r>
          </a:p>
          <a:p>
            <a:pPr lvl="0"/>
            <a:r>
              <a:rPr lang="en-IN" dirty="0"/>
              <a:t>Brief on Dak Ghar Niryat Kendra (DNK).</a:t>
            </a:r>
          </a:p>
          <a:p>
            <a:pPr lvl="0"/>
            <a:r>
              <a:rPr lang="en-IN" dirty="0"/>
              <a:t>Ease of doing business through DNK</a:t>
            </a:r>
          </a:p>
          <a:p>
            <a:pPr lvl="0"/>
            <a:r>
              <a:rPr lang="en-IN" dirty="0"/>
              <a:t>Functionality in Customer Portal;</a:t>
            </a:r>
          </a:p>
          <a:p>
            <a:pPr lvl="0"/>
            <a:r>
              <a:rPr lang="en-IN" dirty="0"/>
              <a:t>Brief on Customs clearance Process</a:t>
            </a:r>
          </a:p>
          <a:p>
            <a:pPr lvl="0"/>
            <a:r>
              <a:rPr lang="en-IN" dirty="0"/>
              <a:t>Social Impact of DNK</a:t>
            </a:r>
          </a:p>
          <a:p>
            <a:pPr lvl="0"/>
            <a:r>
              <a:rPr lang="en-IN" dirty="0"/>
              <a:t>Upcoming Features</a:t>
            </a:r>
          </a:p>
          <a:p>
            <a:pPr lvl="0"/>
            <a:r>
              <a:rPr lang="en-IN" dirty="0"/>
              <a:t>Requirements of Exporters ,product specific certification /any other suggestion</a:t>
            </a:r>
          </a:p>
        </p:txBody>
      </p:sp>
    </p:spTree>
    <p:extLst>
      <p:ext uri="{BB962C8B-B14F-4D97-AF65-F5344CB8AC3E}">
        <p14:creationId xmlns:p14="http://schemas.microsoft.com/office/powerpoint/2010/main" val="829911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8AE5-B536-41AA-9EDD-6C037AC8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Product features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2507AE0-4FF4-4B88-955C-44361F6EF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232198"/>
              </p:ext>
            </p:extLst>
          </p:nvPr>
        </p:nvGraphicFramePr>
        <p:xfrm>
          <a:off x="19222" y="1340768"/>
          <a:ext cx="12192000" cy="5427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536">
                  <a:extLst>
                    <a:ext uri="{9D8B030D-6E8A-4147-A177-3AD203B41FA5}">
                      <a16:colId xmlns:a16="http://schemas.microsoft.com/office/drawing/2014/main" val="3100487368"/>
                    </a:ext>
                  </a:extLst>
                </a:gridCol>
                <a:gridCol w="2141018">
                  <a:extLst>
                    <a:ext uri="{9D8B030D-6E8A-4147-A177-3AD203B41FA5}">
                      <a16:colId xmlns:a16="http://schemas.microsoft.com/office/drawing/2014/main" val="241214162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839535531"/>
                    </a:ext>
                  </a:extLst>
                </a:gridCol>
                <a:gridCol w="2683518">
                  <a:extLst>
                    <a:ext uri="{9D8B030D-6E8A-4147-A177-3AD203B41FA5}">
                      <a16:colId xmlns:a16="http://schemas.microsoft.com/office/drawing/2014/main" val="4050800573"/>
                    </a:ext>
                  </a:extLst>
                </a:gridCol>
                <a:gridCol w="2567608">
                  <a:extLst>
                    <a:ext uri="{9D8B030D-6E8A-4147-A177-3AD203B41FA5}">
                      <a16:colId xmlns:a16="http://schemas.microsoft.com/office/drawing/2014/main" val="1861153705"/>
                    </a:ext>
                  </a:extLst>
                </a:gridCol>
              </a:tblGrid>
              <a:tr h="13593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Air Parcel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Registered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ITPS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191584"/>
                  </a:ext>
                </a:extLst>
              </a:tr>
              <a:tr h="468898">
                <a:tc>
                  <a:txBody>
                    <a:bodyPr/>
                    <a:lstStyle/>
                    <a:p>
                      <a:r>
                        <a:rPr lang="en-IN" dirty="0"/>
                        <a:t>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35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20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 kg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 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 Tracking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 (Not available for </a:t>
                      </a:r>
                      <a:r>
                        <a:rPr lang="en-IN" sz="1800" b="0" i="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Australia, Germany,  USA, Canada, Austria, Belgium, Israel, Norway, Sweden, Denmark ).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78362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r>
                        <a:rPr lang="en-IN" dirty="0"/>
                        <a:t>Volume Discount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501376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r>
                        <a:rPr lang="en-IN" dirty="0"/>
                        <a:t>Free pick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49296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r>
                        <a:rPr lang="en-IN" dirty="0"/>
                        <a:t>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106 countries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213 countries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213 countries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16 countries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435286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r>
                        <a:rPr lang="en-IN" dirty="0"/>
                        <a:t>Personalised Customer Care Centre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709879"/>
                  </a:ext>
                </a:extLst>
              </a:tr>
              <a:tr h="467464">
                <a:tc>
                  <a:txBody>
                    <a:bodyPr/>
                    <a:lstStyle/>
                    <a:p>
                      <a:r>
                        <a:rPr lang="en-IN" dirty="0"/>
                        <a:t>Provision for online complaint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7928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333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8AE5-B536-41AA-9EDD-6C037AC8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Product features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2507AE0-4FF4-4B88-955C-44361F6EF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241081"/>
              </p:ext>
            </p:extLst>
          </p:nvPr>
        </p:nvGraphicFramePr>
        <p:xfrm>
          <a:off x="47328" y="1340768"/>
          <a:ext cx="12163894" cy="488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1430">
                  <a:extLst>
                    <a:ext uri="{9D8B030D-6E8A-4147-A177-3AD203B41FA5}">
                      <a16:colId xmlns:a16="http://schemas.microsoft.com/office/drawing/2014/main" val="3100487368"/>
                    </a:ext>
                  </a:extLst>
                </a:gridCol>
                <a:gridCol w="2141018">
                  <a:extLst>
                    <a:ext uri="{9D8B030D-6E8A-4147-A177-3AD203B41FA5}">
                      <a16:colId xmlns:a16="http://schemas.microsoft.com/office/drawing/2014/main" val="241214162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1839535531"/>
                    </a:ext>
                  </a:extLst>
                </a:gridCol>
                <a:gridCol w="2683518">
                  <a:extLst>
                    <a:ext uri="{9D8B030D-6E8A-4147-A177-3AD203B41FA5}">
                      <a16:colId xmlns:a16="http://schemas.microsoft.com/office/drawing/2014/main" val="4050800573"/>
                    </a:ext>
                  </a:extLst>
                </a:gridCol>
                <a:gridCol w="2567608">
                  <a:extLst>
                    <a:ext uri="{9D8B030D-6E8A-4147-A177-3AD203B41FA5}">
                      <a16:colId xmlns:a16="http://schemas.microsoft.com/office/drawing/2014/main" val="1861153705"/>
                    </a:ext>
                  </a:extLst>
                </a:gridCol>
              </a:tblGrid>
              <a:tr h="368533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Air Parcel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Registered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ITPS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191584"/>
                  </a:ext>
                </a:extLst>
              </a:tr>
              <a:tr h="921333">
                <a:tc>
                  <a:txBody>
                    <a:bodyPr/>
                    <a:lstStyle/>
                    <a:p>
                      <a:r>
                        <a:rPr lang="en-IN" dirty="0"/>
                        <a:t>Provision of Advance Payment Facility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9608"/>
                  </a:ext>
                </a:extLst>
              </a:tr>
              <a:tr h="11977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 Provision of Book Now Pay letter Facility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78362"/>
                  </a:ext>
                </a:extLst>
              </a:tr>
              <a:tr h="644933">
                <a:tc>
                  <a:txBody>
                    <a:bodyPr/>
                    <a:lstStyle/>
                    <a:p>
                      <a:r>
                        <a:rPr lang="en-IN" dirty="0"/>
                        <a:t>Commercial Export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501376"/>
                  </a:ext>
                </a:extLst>
              </a:tr>
              <a:tr h="644933">
                <a:tc>
                  <a:txBody>
                    <a:bodyPr/>
                    <a:lstStyle/>
                    <a:p>
                      <a:r>
                        <a:rPr lang="en-IN" dirty="0"/>
                        <a:t>Volumetric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49296"/>
                  </a:ext>
                </a:extLst>
              </a:tr>
              <a:tr h="471008">
                <a:tc>
                  <a:txBody>
                    <a:bodyPr/>
                    <a:lstStyle/>
                    <a:p>
                      <a:r>
                        <a:rPr lang="en-IN" dirty="0"/>
                        <a:t>Documentation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CN23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CN 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CN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CN22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435286"/>
                  </a:ext>
                </a:extLst>
              </a:tr>
              <a:tr h="471008">
                <a:tc>
                  <a:txBody>
                    <a:bodyPr/>
                    <a:lstStyle/>
                    <a:p>
                      <a:r>
                        <a:rPr lang="en-IN" dirty="0"/>
                        <a:t>Compensation in case of Loss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8065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242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C8AE5-B536-41AA-9EDD-6C037AC8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Compensation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2507AE0-4FF4-4B88-955C-44361F6EFB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135417"/>
              </p:ext>
            </p:extLst>
          </p:nvPr>
        </p:nvGraphicFramePr>
        <p:xfrm>
          <a:off x="47328" y="1340768"/>
          <a:ext cx="11881320" cy="5288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4336">
                  <a:extLst>
                    <a:ext uri="{9D8B030D-6E8A-4147-A177-3AD203B41FA5}">
                      <a16:colId xmlns:a16="http://schemas.microsoft.com/office/drawing/2014/main" val="3100487368"/>
                    </a:ext>
                  </a:extLst>
                </a:gridCol>
                <a:gridCol w="4762528">
                  <a:extLst>
                    <a:ext uri="{9D8B030D-6E8A-4147-A177-3AD203B41FA5}">
                      <a16:colId xmlns:a16="http://schemas.microsoft.com/office/drawing/2014/main" val="1839535531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val="4050800573"/>
                    </a:ext>
                  </a:extLst>
                </a:gridCol>
              </a:tblGrid>
              <a:tr h="486055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Total Loss/Damage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Partial loss/damage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3191584"/>
                  </a:ext>
                </a:extLst>
              </a:tr>
              <a:tr h="1215135">
                <a:tc>
                  <a:txBody>
                    <a:bodyPr/>
                    <a:lstStyle/>
                    <a:p>
                      <a:r>
                        <a:rPr lang="en-IN" dirty="0"/>
                        <a:t>EMS (Merchandise)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dirty="0">
                          <a:solidFill>
                            <a:schemeClr val="tx1"/>
                          </a:solidFill>
                        </a:rPr>
                        <a:t>Value of content or 130 SDR whichever is less plus postage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IN" sz="1800" b="0" dirty="0">
                          <a:solidFill>
                            <a:schemeClr val="tx1"/>
                          </a:solidFill>
                        </a:rPr>
                        <a:t>limited to the value of  loss/damage/theft content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69608"/>
                  </a:ext>
                </a:extLst>
              </a:tr>
              <a:tr h="1035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/>
                        <a:t>Air Parcel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dirty="0">
                          <a:solidFill>
                            <a:schemeClr val="tx1"/>
                          </a:solidFill>
                        </a:rPr>
                        <a:t>Value of content or 40 SDR per parcel &amp; 4.5 SDR per kg whichever is less (upper ceiling -130 SDR)  plus postage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78362"/>
                  </a:ext>
                </a:extLst>
              </a:tr>
              <a:tr h="850594">
                <a:tc>
                  <a:txBody>
                    <a:bodyPr/>
                    <a:lstStyle/>
                    <a:p>
                      <a:r>
                        <a:rPr lang="en-IN" dirty="0"/>
                        <a:t>Registered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dirty="0">
                          <a:solidFill>
                            <a:schemeClr val="tx1"/>
                          </a:solidFill>
                        </a:rPr>
                        <a:t>Value of content or 30 SDR whichever is less plus postage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501376"/>
                  </a:ext>
                </a:extLst>
              </a:tr>
              <a:tr h="850594">
                <a:tc>
                  <a:txBody>
                    <a:bodyPr/>
                    <a:lstStyle/>
                    <a:p>
                      <a:r>
                        <a:rPr lang="en-IN" dirty="0"/>
                        <a:t>ITPS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dirty="0">
                          <a:solidFill>
                            <a:schemeClr val="tx1"/>
                          </a:solidFill>
                        </a:rPr>
                        <a:t>Rs. 1000/- or the actual value of damaged/loss content.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349296"/>
                  </a:ext>
                </a:extLst>
              </a:tr>
              <a:tr h="850594">
                <a:tc>
                  <a:txBody>
                    <a:bodyPr/>
                    <a:lstStyle/>
                    <a:p>
                      <a:r>
                        <a:rPr lang="en-IN" dirty="0"/>
                        <a:t>EMS( Documents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Only Postage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7160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847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68708-028D-5739-9AE5-5E2169EB9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 Structure for EMS</a:t>
            </a:r>
            <a:endParaRPr lang="en-IN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178B05-866C-FE47-CBC7-9E4133C0B2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619250"/>
          <a:ext cx="10972800" cy="461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568">
                  <a:extLst>
                    <a:ext uri="{9D8B030D-6E8A-4147-A177-3AD203B41FA5}">
                      <a16:colId xmlns:a16="http://schemas.microsoft.com/office/drawing/2014/main" val="2947204105"/>
                    </a:ext>
                  </a:extLst>
                </a:gridCol>
                <a:gridCol w="3974232">
                  <a:extLst>
                    <a:ext uri="{9D8B030D-6E8A-4147-A177-3AD203B41FA5}">
                      <a16:colId xmlns:a16="http://schemas.microsoft.com/office/drawing/2014/main" val="626701377"/>
                    </a:ext>
                  </a:extLst>
                </a:gridCol>
              </a:tblGrid>
              <a:tr h="923612">
                <a:tc>
                  <a:txBody>
                    <a:bodyPr/>
                    <a:lstStyle/>
                    <a:p>
                      <a:r>
                        <a:rPr lang="en-US" sz="3600" dirty="0"/>
                        <a:t>Monthly Revenue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Discount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691244"/>
                  </a:ext>
                </a:extLst>
              </a:tr>
              <a:tr h="923612">
                <a:tc>
                  <a:txBody>
                    <a:bodyPr/>
                    <a:lstStyle/>
                    <a:p>
                      <a:r>
                        <a:rPr lang="en-US" sz="3600" dirty="0"/>
                        <a:t>Below 200000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Nil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51288"/>
                  </a:ext>
                </a:extLst>
              </a:tr>
              <a:tr h="923612">
                <a:tc>
                  <a:txBody>
                    <a:bodyPr/>
                    <a:lstStyle/>
                    <a:p>
                      <a:r>
                        <a:rPr lang="en-US" sz="3600" dirty="0"/>
                        <a:t>200000-1000000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5%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391282"/>
                  </a:ext>
                </a:extLst>
              </a:tr>
              <a:tr h="923612">
                <a:tc>
                  <a:txBody>
                    <a:bodyPr/>
                    <a:lstStyle/>
                    <a:p>
                      <a:r>
                        <a:rPr lang="en-US" sz="3600" dirty="0"/>
                        <a:t>1000001-5000000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10%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538063"/>
                  </a:ext>
                </a:extLst>
              </a:tr>
              <a:tr h="923612">
                <a:tc>
                  <a:txBody>
                    <a:bodyPr/>
                    <a:lstStyle/>
                    <a:p>
                      <a:r>
                        <a:rPr lang="en-US" sz="3600" dirty="0"/>
                        <a:t>More than 5000000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15%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2328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778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68708-028D-5739-9AE5-5E2169EB9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Discount Structure for ITPS</a:t>
            </a:r>
            <a:endParaRPr lang="en-IN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1178B05-866C-FE47-CBC7-9E4133C0B22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619250"/>
          <a:ext cx="10972800" cy="4906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98568">
                  <a:extLst>
                    <a:ext uri="{9D8B030D-6E8A-4147-A177-3AD203B41FA5}">
                      <a16:colId xmlns:a16="http://schemas.microsoft.com/office/drawing/2014/main" val="2947204105"/>
                    </a:ext>
                  </a:extLst>
                </a:gridCol>
                <a:gridCol w="3974232">
                  <a:extLst>
                    <a:ext uri="{9D8B030D-6E8A-4147-A177-3AD203B41FA5}">
                      <a16:colId xmlns:a16="http://schemas.microsoft.com/office/drawing/2014/main" val="626701377"/>
                    </a:ext>
                  </a:extLst>
                </a:gridCol>
              </a:tblGrid>
              <a:tr h="1226524">
                <a:tc>
                  <a:txBody>
                    <a:bodyPr/>
                    <a:lstStyle/>
                    <a:p>
                      <a:r>
                        <a:rPr lang="en-US" sz="3600" dirty="0"/>
                        <a:t>Monthly Revenue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Discount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3691244"/>
                  </a:ext>
                </a:extLst>
              </a:tr>
              <a:tr h="1226524">
                <a:tc>
                  <a:txBody>
                    <a:bodyPr/>
                    <a:lstStyle/>
                    <a:p>
                      <a:r>
                        <a:rPr lang="en-US" sz="3600" dirty="0"/>
                        <a:t>Below 100000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Nil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751288"/>
                  </a:ext>
                </a:extLst>
              </a:tr>
              <a:tr h="1226524">
                <a:tc>
                  <a:txBody>
                    <a:bodyPr/>
                    <a:lstStyle/>
                    <a:p>
                      <a:r>
                        <a:rPr lang="en-US" sz="3600" dirty="0"/>
                        <a:t>100000-200000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5%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2391282"/>
                  </a:ext>
                </a:extLst>
              </a:tr>
              <a:tr h="1226524">
                <a:tc>
                  <a:txBody>
                    <a:bodyPr/>
                    <a:lstStyle/>
                    <a:p>
                      <a:r>
                        <a:rPr lang="en-US" sz="3600" dirty="0"/>
                        <a:t>More than 200000</a:t>
                      </a:r>
                      <a:endParaRPr lang="en-IN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10%</a:t>
                      </a:r>
                      <a:endParaRPr lang="en-IN" sz="3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08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227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4B0B7-06E8-E2B4-13EC-2A0B7B504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64704"/>
            <a:ext cx="7464152" cy="504056"/>
          </a:xfrm>
        </p:spPr>
        <p:txBody>
          <a:bodyPr>
            <a:noAutofit/>
          </a:bodyPr>
          <a:lstStyle/>
          <a:p>
            <a:r>
              <a:rPr lang="en-US" sz="5400" dirty="0"/>
              <a:t>Dak Ghar Niryat Kendra</a:t>
            </a:r>
            <a:endParaRPr lang="en-IN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FFECC-36D2-FDBE-E587-3A40789F4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352" y="1619253"/>
            <a:ext cx="11737304" cy="4834083"/>
          </a:xfrm>
        </p:spPr>
        <p:txBody>
          <a:bodyPr>
            <a:normAutofit/>
          </a:bodyPr>
          <a:lstStyle/>
          <a:p>
            <a:r>
              <a:rPr lang="en-US" sz="3600" dirty="0"/>
              <a:t>Presence in each Districts (at least one)</a:t>
            </a:r>
          </a:p>
          <a:p>
            <a:r>
              <a:rPr lang="en-US" sz="3600" dirty="0"/>
              <a:t>Export related advice through trained staff</a:t>
            </a:r>
          </a:p>
          <a:p>
            <a:r>
              <a:rPr lang="en-IN" sz="3600" dirty="0"/>
              <a:t>Digital  Customs clearance ,visibility &amp; Transparency.</a:t>
            </a:r>
          </a:p>
          <a:p>
            <a:r>
              <a:rPr lang="en-IN" sz="3600" dirty="0"/>
              <a:t>KYC  uploaded on DNK visible to Customs at FPO</a:t>
            </a:r>
          </a:p>
          <a:p>
            <a:r>
              <a:rPr lang="en-IN" sz="3600" dirty="0"/>
              <a:t>Postal Bill of Export number and Article Id generation</a:t>
            </a:r>
          </a:p>
          <a:p>
            <a:r>
              <a:rPr lang="en-IN" sz="3600" dirty="0"/>
              <a:t>A tool to convert India as a Export Hub</a:t>
            </a:r>
          </a:p>
          <a:p>
            <a:endParaRPr lang="en-IN" sz="3600" dirty="0"/>
          </a:p>
          <a:p>
            <a:endParaRPr lang="en-US" sz="3600" dirty="0"/>
          </a:p>
          <a:p>
            <a:endParaRPr lang="en-IN" sz="3600" dirty="0"/>
          </a:p>
          <a:p>
            <a:endParaRPr lang="en-US" sz="3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8609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E3-8295-4DE0-8649-07A728528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Ease of doing business through DNK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8B38E-266D-46B4-B13B-4FC613642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Pick up &amp; Volume based discount facility to contractual Customers.</a:t>
            </a:r>
          </a:p>
          <a:p>
            <a:r>
              <a:rPr lang="en-IN" dirty="0"/>
              <a:t>Economical products like ITPS  &amp; Competitive rates </a:t>
            </a:r>
          </a:p>
          <a:p>
            <a:r>
              <a:rPr lang="en-US" dirty="0"/>
              <a:t>Simplified booking process through API with e-commerce Platform /Aggregators </a:t>
            </a:r>
          </a:p>
          <a:p>
            <a:r>
              <a:rPr lang="en-US" dirty="0"/>
              <a:t>Faster transmission through direct bagging from DNK to mapped FPOs </a:t>
            </a:r>
          </a:p>
          <a:p>
            <a:r>
              <a:rPr lang="en-US" dirty="0"/>
              <a:t>Packaging &amp; Label printing facility</a:t>
            </a:r>
          </a:p>
          <a:p>
            <a:r>
              <a:rPr lang="en-IN" dirty="0"/>
              <a:t>Cost on CHAs, Third party software for invoice generation / PBE preparation, Logistics cost to bring articles at FPO is reduced</a:t>
            </a:r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  <a:p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367758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diapos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9812</TotalTime>
  <Words>699</Words>
  <Application>Microsoft Office PowerPoint</Application>
  <PresentationFormat>Widescreen</PresentationFormat>
  <Paragraphs>175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Bradley Hand ITC</vt:lpstr>
      <vt:lpstr>Calibri</vt:lpstr>
      <vt:lpstr>Georgia</vt:lpstr>
      <vt:lpstr>indiapost</vt:lpstr>
      <vt:lpstr>                 Workshop on Dak Ghar Niryat Kendra                           </vt:lpstr>
      <vt:lpstr>Agenda </vt:lpstr>
      <vt:lpstr>Product features</vt:lpstr>
      <vt:lpstr>Product features</vt:lpstr>
      <vt:lpstr>Compensation </vt:lpstr>
      <vt:lpstr>Discount Structure for EMS</vt:lpstr>
      <vt:lpstr>Discount Structure for ITPS</vt:lpstr>
      <vt:lpstr>Dak Ghar Niryat Kendra</vt:lpstr>
      <vt:lpstr>Ease of doing business through DNK</vt:lpstr>
      <vt:lpstr>    Highlights of DNK Customer Portal  </vt:lpstr>
      <vt:lpstr>Customs Clearance Process</vt:lpstr>
      <vt:lpstr>Social Impact</vt:lpstr>
      <vt:lpstr>Upcoming Features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POST – VISION &amp; MISSION</dc:title>
  <dc:creator>PTCMYS01</dc:creator>
  <cp:lastModifiedBy>DOP159</cp:lastModifiedBy>
  <cp:revision>909</cp:revision>
  <dcterms:created xsi:type="dcterms:W3CDTF">2013-01-01T05:05:33Z</dcterms:created>
  <dcterms:modified xsi:type="dcterms:W3CDTF">2023-05-12T07:07:27Z</dcterms:modified>
</cp:coreProperties>
</file>